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7"/>
  </p:notesMasterIdLst>
  <p:handoutMasterIdLst>
    <p:handoutMasterId r:id="rId28"/>
  </p:handoutMasterIdLst>
  <p:sldIdLst>
    <p:sldId id="256" r:id="rId2"/>
    <p:sldId id="258" r:id="rId3"/>
    <p:sldId id="257" r:id="rId4"/>
    <p:sldId id="297" r:id="rId5"/>
    <p:sldId id="280" r:id="rId6"/>
    <p:sldId id="277" r:id="rId7"/>
    <p:sldId id="279" r:id="rId8"/>
    <p:sldId id="284" r:id="rId9"/>
    <p:sldId id="281" r:id="rId10"/>
    <p:sldId id="282" r:id="rId11"/>
    <p:sldId id="283"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71" r:id="rId25"/>
    <p:sldId id="275" r:id="rId26"/>
  </p:sldIdLst>
  <p:sldSz cx="9144000" cy="6858000" type="screen4x3"/>
  <p:notesSz cx="6858000" cy="9144000"/>
  <p:defaultTextStyle>
    <a:defPPr>
      <a:defRPr lang="ru-RU"/>
    </a:defPPr>
    <a:lvl1pPr algn="l" rtl="0" fontAlgn="base">
      <a:spcBef>
        <a:spcPct val="0"/>
      </a:spcBef>
      <a:spcAft>
        <a:spcPct val="0"/>
      </a:spcAft>
      <a:defRPr sz="3600" kern="1200">
        <a:solidFill>
          <a:schemeClr val="bg1"/>
        </a:solidFill>
        <a:latin typeface="Futura LT Book" pitchFamily="2" charset="0"/>
        <a:ea typeface="굴림" pitchFamily="34" charset="-127"/>
        <a:cs typeface="+mn-cs"/>
      </a:defRPr>
    </a:lvl1pPr>
    <a:lvl2pPr marL="457200" algn="l" rtl="0" fontAlgn="base">
      <a:spcBef>
        <a:spcPct val="0"/>
      </a:spcBef>
      <a:spcAft>
        <a:spcPct val="0"/>
      </a:spcAft>
      <a:defRPr sz="3600" kern="1200">
        <a:solidFill>
          <a:schemeClr val="bg1"/>
        </a:solidFill>
        <a:latin typeface="Futura LT Book" pitchFamily="2" charset="0"/>
        <a:ea typeface="굴림" pitchFamily="34" charset="-127"/>
        <a:cs typeface="+mn-cs"/>
      </a:defRPr>
    </a:lvl2pPr>
    <a:lvl3pPr marL="914400" algn="l" rtl="0" fontAlgn="base">
      <a:spcBef>
        <a:spcPct val="0"/>
      </a:spcBef>
      <a:spcAft>
        <a:spcPct val="0"/>
      </a:spcAft>
      <a:defRPr sz="3600" kern="1200">
        <a:solidFill>
          <a:schemeClr val="bg1"/>
        </a:solidFill>
        <a:latin typeface="Futura LT Book" pitchFamily="2" charset="0"/>
        <a:ea typeface="굴림" pitchFamily="34" charset="-127"/>
        <a:cs typeface="+mn-cs"/>
      </a:defRPr>
    </a:lvl3pPr>
    <a:lvl4pPr marL="1371600" algn="l" rtl="0" fontAlgn="base">
      <a:spcBef>
        <a:spcPct val="0"/>
      </a:spcBef>
      <a:spcAft>
        <a:spcPct val="0"/>
      </a:spcAft>
      <a:defRPr sz="3600" kern="1200">
        <a:solidFill>
          <a:schemeClr val="bg1"/>
        </a:solidFill>
        <a:latin typeface="Futura LT Book" pitchFamily="2" charset="0"/>
        <a:ea typeface="굴림" pitchFamily="34" charset="-127"/>
        <a:cs typeface="+mn-cs"/>
      </a:defRPr>
    </a:lvl4pPr>
    <a:lvl5pPr marL="1828800" algn="l" rtl="0" fontAlgn="base">
      <a:spcBef>
        <a:spcPct val="0"/>
      </a:spcBef>
      <a:spcAft>
        <a:spcPct val="0"/>
      </a:spcAft>
      <a:defRPr sz="3600" kern="1200">
        <a:solidFill>
          <a:schemeClr val="bg1"/>
        </a:solidFill>
        <a:latin typeface="Futura LT Book" pitchFamily="2" charset="0"/>
        <a:ea typeface="굴림" pitchFamily="34" charset="-127"/>
        <a:cs typeface="+mn-cs"/>
      </a:defRPr>
    </a:lvl5pPr>
    <a:lvl6pPr marL="2286000" algn="l" defTabSz="914400" rtl="0" eaLnBrk="1" latinLnBrk="0" hangingPunct="1">
      <a:defRPr sz="3600" kern="1200">
        <a:solidFill>
          <a:schemeClr val="bg1"/>
        </a:solidFill>
        <a:latin typeface="Futura LT Book" pitchFamily="2" charset="0"/>
        <a:ea typeface="굴림" pitchFamily="34" charset="-127"/>
        <a:cs typeface="+mn-cs"/>
      </a:defRPr>
    </a:lvl6pPr>
    <a:lvl7pPr marL="2743200" algn="l" defTabSz="914400" rtl="0" eaLnBrk="1" latinLnBrk="0" hangingPunct="1">
      <a:defRPr sz="3600" kern="1200">
        <a:solidFill>
          <a:schemeClr val="bg1"/>
        </a:solidFill>
        <a:latin typeface="Futura LT Book" pitchFamily="2" charset="0"/>
        <a:ea typeface="굴림" pitchFamily="34" charset="-127"/>
        <a:cs typeface="+mn-cs"/>
      </a:defRPr>
    </a:lvl7pPr>
    <a:lvl8pPr marL="3200400" algn="l" defTabSz="914400" rtl="0" eaLnBrk="1" latinLnBrk="0" hangingPunct="1">
      <a:defRPr sz="3600" kern="1200">
        <a:solidFill>
          <a:schemeClr val="bg1"/>
        </a:solidFill>
        <a:latin typeface="Futura LT Book" pitchFamily="2" charset="0"/>
        <a:ea typeface="굴림" pitchFamily="34" charset="-127"/>
        <a:cs typeface="+mn-cs"/>
      </a:defRPr>
    </a:lvl8pPr>
    <a:lvl9pPr marL="3657600" algn="l" defTabSz="914400" rtl="0" eaLnBrk="1" latinLnBrk="0" hangingPunct="1">
      <a:defRPr sz="3600" kern="1200">
        <a:solidFill>
          <a:schemeClr val="bg1"/>
        </a:solidFill>
        <a:latin typeface="Futura LT Book" pitchFamily="2" charset="0"/>
        <a:ea typeface="굴림"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001"/>
    <a:srgbClr val="C3401C"/>
    <a:srgbClr val="4C1000"/>
    <a:srgbClr val="666666"/>
    <a:srgbClr val="373737"/>
    <a:srgbClr val="364042"/>
    <a:srgbClr val="4158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6" autoAdjust="0"/>
    <p:restoredTop sz="94660"/>
  </p:normalViewPr>
  <p:slideViewPr>
    <p:cSldViewPr>
      <p:cViewPr varScale="1">
        <p:scale>
          <a:sx n="68" d="100"/>
          <a:sy n="68" d="100"/>
        </p:scale>
        <p:origin x="14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A6-40BC-B2F0-34C90E2B29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A6-40BC-B2F0-34C90E2B297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1-DB48-4A1F-B7F6-8D5CB5FBA9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A6-40BC-B2F0-34C90E2B2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Produktfrische</c:v>
                </c:pt>
                <c:pt idx="1">
                  <c:v>Kontake</c:v>
                </c:pt>
                <c:pt idx="2">
                  <c:v>Regionale Produkte</c:v>
                </c:pt>
                <c:pt idx="3">
                  <c:v>Preis / Leistung</c:v>
                </c:pt>
              </c:strCache>
            </c:strRef>
          </c:cat>
          <c:val>
            <c:numRef>
              <c:f>Sheet1!$B$2:$B$5</c:f>
              <c:numCache>
                <c:formatCode>General</c:formatCode>
                <c:ptCount val="4"/>
                <c:pt idx="0">
                  <c:v>3</c:v>
                </c:pt>
                <c:pt idx="1">
                  <c:v>2</c:v>
                </c:pt>
                <c:pt idx="2">
                  <c:v>5</c:v>
                </c:pt>
                <c:pt idx="3">
                  <c:v>5</c:v>
                </c:pt>
              </c:numCache>
            </c:numRef>
          </c:val>
          <c:extLst>
            <c:ext xmlns:c16="http://schemas.microsoft.com/office/drawing/2014/chart" uri="{C3380CC4-5D6E-409C-BE32-E72D297353CC}">
              <c16:uniqueId val="{00000000-DB48-4A1F-B7F6-8D5CB5FBA9E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A-4F04-A0AE-19A486CB6C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FA-4F04-A0AE-19A486CB6CAE}"/>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5CFA-4F04-A0AE-19A486CB6C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A-4F04-A0AE-19A486CB6C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Innenstadt</c:v>
                </c:pt>
                <c:pt idx="1">
                  <c:v>Bonn </c:v>
                </c:pt>
                <c:pt idx="2">
                  <c:v>Stadtbezirk</c:v>
                </c:pt>
                <c:pt idx="3">
                  <c:v>nicht in Bonn</c:v>
                </c:pt>
              </c:strCache>
            </c:strRef>
          </c:cat>
          <c:val>
            <c:numRef>
              <c:f>Sheet1!$B$2:$B$5</c:f>
              <c:numCache>
                <c:formatCode>General</c:formatCode>
                <c:ptCount val="4"/>
                <c:pt idx="0">
                  <c:v>1</c:v>
                </c:pt>
                <c:pt idx="1">
                  <c:v>3</c:v>
                </c:pt>
                <c:pt idx="2">
                  <c:v>6</c:v>
                </c:pt>
                <c:pt idx="3">
                  <c:v>1</c:v>
                </c:pt>
              </c:numCache>
            </c:numRef>
          </c:val>
          <c:extLst>
            <c:ext xmlns:c16="http://schemas.microsoft.com/office/drawing/2014/chart" uri="{C3380CC4-5D6E-409C-BE32-E72D297353CC}">
              <c16:uniqueId val="{00000008-5CFA-4F04-A0AE-19A486CB6CA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A6-40BC-B2F0-34C90E2B29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A6-40BC-B2F0-34C90E2B297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1-DB48-4A1F-B7F6-8D5CB5FBA9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A6-40BC-B2F0-34C90E2B2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Bis 5 Euro</c:v>
                </c:pt>
                <c:pt idx="1">
                  <c:v>Bis 15 Euro</c:v>
                </c:pt>
                <c:pt idx="2">
                  <c:v>Bis 30 Euro</c:v>
                </c:pt>
                <c:pt idx="3">
                  <c:v>Mehr als 30 Euro</c:v>
                </c:pt>
              </c:strCache>
            </c:strRef>
          </c:cat>
          <c:val>
            <c:numRef>
              <c:f>Sheet1!$B$2:$B$5</c:f>
              <c:numCache>
                <c:formatCode>General</c:formatCode>
                <c:ptCount val="4"/>
                <c:pt idx="0">
                  <c:v>3</c:v>
                </c:pt>
                <c:pt idx="1">
                  <c:v>5</c:v>
                </c:pt>
                <c:pt idx="2">
                  <c:v>3</c:v>
                </c:pt>
                <c:pt idx="3">
                  <c:v>0</c:v>
                </c:pt>
              </c:numCache>
            </c:numRef>
          </c:val>
          <c:extLst>
            <c:ext xmlns:c16="http://schemas.microsoft.com/office/drawing/2014/chart" uri="{C3380CC4-5D6E-409C-BE32-E72D297353CC}">
              <c16:uniqueId val="{00000000-DB48-4A1F-B7F6-8D5CB5FBA9EC}"/>
            </c:ext>
          </c:extLst>
        </c:ser>
        <c:ser>
          <c:idx val="1"/>
          <c:order val="1"/>
          <c:tx>
            <c:strRef>
              <c:f>Sheet1!$C$1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A4D9-4BE6-AD50-0AEE4757AE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A4D9-4BE6-AD50-0AEE4757AE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A4D9-4BE6-AD50-0AEE4757AE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A4D9-4BE6-AD50-0AEE4757AE08}"/>
              </c:ext>
            </c:extLst>
          </c:dPt>
          <c:cat>
            <c:strRef>
              <c:f>Sheet1!$A$2:$A$5</c:f>
              <c:strCache>
                <c:ptCount val="4"/>
                <c:pt idx="0">
                  <c:v>Bis 5 Euro</c:v>
                </c:pt>
                <c:pt idx="1">
                  <c:v>Bis 15 Euro</c:v>
                </c:pt>
                <c:pt idx="2">
                  <c:v>Bis 30 Euro</c:v>
                </c:pt>
                <c:pt idx="3">
                  <c:v>Mehr als 30 Euro</c:v>
                </c:pt>
              </c:strCache>
            </c:strRef>
          </c:cat>
          <c:val>
            <c:numRef>
              <c:f>Sheet1!$C$2:$C$5</c:f>
              <c:numCache>
                <c:formatCode>General</c:formatCode>
                <c:ptCount val="4"/>
              </c:numCache>
            </c:numRef>
          </c:val>
          <c:extLst>
            <c:ext xmlns:c16="http://schemas.microsoft.com/office/drawing/2014/chart" uri="{C3380CC4-5D6E-409C-BE32-E72D297353CC}">
              <c16:uniqueId val="{00000000-FF11-4F8F-881F-5A9BEC15FC8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A-4F04-A0AE-19A486CB6C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FA-4F04-A0AE-19A486CB6CAE}"/>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5CFA-4F04-A0AE-19A486CB6C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A-4F04-A0AE-19A486CB6C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Ja</c:v>
                </c:pt>
                <c:pt idx="1">
                  <c:v>Nein</c:v>
                </c:pt>
              </c:strCache>
            </c:strRef>
          </c:cat>
          <c:val>
            <c:numRef>
              <c:f>Sheet1!$B$2:$B$5</c:f>
              <c:numCache>
                <c:formatCode>General</c:formatCode>
                <c:ptCount val="4"/>
                <c:pt idx="0">
                  <c:v>6</c:v>
                </c:pt>
                <c:pt idx="1">
                  <c:v>4</c:v>
                </c:pt>
              </c:numCache>
            </c:numRef>
          </c:val>
          <c:extLst>
            <c:ext xmlns:c16="http://schemas.microsoft.com/office/drawing/2014/chart" uri="{C3380CC4-5D6E-409C-BE32-E72D297353CC}">
              <c16:uniqueId val="{00000008-5CFA-4F04-A0AE-19A486CB6CA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A-4F04-A0AE-19A486CB6C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FA-4F04-A0AE-19A486CB6CAE}"/>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5CFA-4F04-A0AE-19A486CB6C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A-4F04-A0AE-19A486CB6C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regelmäßig</c:v>
                </c:pt>
                <c:pt idx="1">
                  <c:v>wöchentlich</c:v>
                </c:pt>
                <c:pt idx="2">
                  <c:v>gelegentlich</c:v>
                </c:pt>
                <c:pt idx="3">
                  <c:v>spontan</c:v>
                </c:pt>
              </c:strCache>
            </c:strRef>
          </c:cat>
          <c:val>
            <c:numRef>
              <c:f>Sheet1!$B$2:$B$5</c:f>
              <c:numCache>
                <c:formatCode>General</c:formatCode>
                <c:ptCount val="4"/>
                <c:pt idx="0">
                  <c:v>4</c:v>
                </c:pt>
                <c:pt idx="1">
                  <c:v>4</c:v>
                </c:pt>
                <c:pt idx="2">
                  <c:v>3</c:v>
                </c:pt>
                <c:pt idx="3">
                  <c:v>1</c:v>
                </c:pt>
              </c:numCache>
            </c:numRef>
          </c:val>
          <c:extLst>
            <c:ext xmlns:c16="http://schemas.microsoft.com/office/drawing/2014/chart" uri="{C3380CC4-5D6E-409C-BE32-E72D297353CC}">
              <c16:uniqueId val="{00000008-5CFA-4F04-A0AE-19A486CB6CA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A6-40BC-B2F0-34C90E2B29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A6-40BC-B2F0-34C90E2B297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1-DB48-4A1F-B7F6-8D5CB5FBA9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A6-40BC-B2F0-34C90E2B2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Obst / Gemüse</c:v>
                </c:pt>
                <c:pt idx="1">
                  <c:v>Fleisch / Eier</c:v>
                </c:pt>
                <c:pt idx="2">
                  <c:v>Fisch</c:v>
                </c:pt>
                <c:pt idx="3">
                  <c:v>Backwaren</c:v>
                </c:pt>
              </c:strCache>
            </c:strRef>
          </c:cat>
          <c:val>
            <c:numRef>
              <c:f>Sheet1!$B$2:$B$5</c:f>
              <c:numCache>
                <c:formatCode>General</c:formatCode>
                <c:ptCount val="4"/>
                <c:pt idx="0">
                  <c:v>11</c:v>
                </c:pt>
                <c:pt idx="1">
                  <c:v>2</c:v>
                </c:pt>
                <c:pt idx="2">
                  <c:v>2</c:v>
                </c:pt>
                <c:pt idx="3">
                  <c:v>2</c:v>
                </c:pt>
              </c:numCache>
            </c:numRef>
          </c:val>
          <c:extLst>
            <c:ext xmlns:c16="http://schemas.microsoft.com/office/drawing/2014/chart" uri="{C3380CC4-5D6E-409C-BE32-E72D297353CC}">
              <c16:uniqueId val="{00000000-DB48-4A1F-B7F6-8D5CB5FBA9E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A-4F04-A0AE-19A486CB6C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FA-4F04-A0AE-19A486CB6CAE}"/>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5CFA-4F04-A0AE-19A486CB6C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A-4F04-A0AE-19A486CB6C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Auf dem Markt</c:v>
                </c:pt>
                <c:pt idx="1">
                  <c:v>Marktpreise gegen Supermarkt</c:v>
                </c:pt>
                <c:pt idx="2">
                  <c:v>Nein</c:v>
                </c:pt>
              </c:strCache>
            </c:strRef>
          </c:cat>
          <c:val>
            <c:numRef>
              <c:f>Sheet1!$B$2:$B$5</c:f>
              <c:numCache>
                <c:formatCode>General</c:formatCode>
                <c:ptCount val="4"/>
                <c:pt idx="0">
                  <c:v>3</c:v>
                </c:pt>
                <c:pt idx="1">
                  <c:v>7</c:v>
                </c:pt>
                <c:pt idx="2">
                  <c:v>3</c:v>
                </c:pt>
              </c:numCache>
            </c:numRef>
          </c:val>
          <c:extLst>
            <c:ext xmlns:c16="http://schemas.microsoft.com/office/drawing/2014/chart" uri="{C3380CC4-5D6E-409C-BE32-E72D297353CC}">
              <c16:uniqueId val="{00000008-5CFA-4F04-A0AE-19A486CB6CA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A6-40BC-B2F0-34C90E2B29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A6-40BC-B2F0-34C90E2B297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1-DB48-4A1F-B7F6-8D5CB5FBA9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A6-40BC-B2F0-34C90E2B2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ja</c:v>
                </c:pt>
                <c:pt idx="1">
                  <c:v>nein</c:v>
                </c:pt>
              </c:strCache>
            </c:strRef>
          </c:cat>
          <c:val>
            <c:numRef>
              <c:f>Sheet1!$B$2:$B$5</c:f>
              <c:numCache>
                <c:formatCode>General</c:formatCode>
                <c:ptCount val="4"/>
                <c:pt idx="0">
                  <c:v>0</c:v>
                </c:pt>
                <c:pt idx="1">
                  <c:v>11</c:v>
                </c:pt>
              </c:numCache>
            </c:numRef>
          </c:val>
          <c:extLst>
            <c:ext xmlns:c16="http://schemas.microsoft.com/office/drawing/2014/chart" uri="{C3380CC4-5D6E-409C-BE32-E72D297353CC}">
              <c16:uniqueId val="{00000000-DB48-4A1F-B7F6-8D5CB5FBA9E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A-4F04-A0AE-19A486CB6C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FA-4F04-A0AE-19A486CB6CAE}"/>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5CFA-4F04-A0AE-19A486CB6C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A-4F04-A0AE-19A486CB6C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ja</c:v>
                </c:pt>
                <c:pt idx="1">
                  <c:v>nein</c:v>
                </c:pt>
              </c:strCache>
            </c:strRef>
          </c:cat>
          <c:val>
            <c:numRef>
              <c:f>Sheet1!$B$2:$B$5</c:f>
              <c:numCache>
                <c:formatCode>General</c:formatCode>
                <c:ptCount val="4"/>
                <c:pt idx="0">
                  <c:v>0</c:v>
                </c:pt>
                <c:pt idx="1">
                  <c:v>11</c:v>
                </c:pt>
              </c:numCache>
            </c:numRef>
          </c:val>
          <c:extLst>
            <c:ext xmlns:c16="http://schemas.microsoft.com/office/drawing/2014/chart" uri="{C3380CC4-5D6E-409C-BE32-E72D297353CC}">
              <c16:uniqueId val="{00000008-5CFA-4F04-A0AE-19A486CB6CA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A6-40BC-B2F0-34C90E2B29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A6-40BC-B2F0-34C90E2B297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1-DB48-4A1F-B7F6-8D5CB5FBA9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A6-40BC-B2F0-34C90E2B2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ja</c:v>
                </c:pt>
                <c:pt idx="1">
                  <c:v>nein</c:v>
                </c:pt>
              </c:strCache>
            </c:strRef>
          </c:cat>
          <c:val>
            <c:numRef>
              <c:f>Sheet1!$B$2:$B$5</c:f>
              <c:numCache>
                <c:formatCode>General</c:formatCode>
                <c:ptCount val="4"/>
                <c:pt idx="0">
                  <c:v>10</c:v>
                </c:pt>
                <c:pt idx="1">
                  <c:v>1</c:v>
                </c:pt>
              </c:numCache>
            </c:numRef>
          </c:val>
          <c:extLst>
            <c:ext xmlns:c16="http://schemas.microsoft.com/office/drawing/2014/chart" uri="{C3380CC4-5D6E-409C-BE32-E72D297353CC}">
              <c16:uniqueId val="{00000000-DB48-4A1F-B7F6-8D5CB5FBA9E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A-4F04-A0AE-19A486CB6C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FA-4F04-A0AE-19A486CB6CAE}"/>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5CFA-4F04-A0AE-19A486CB6C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A-4F04-A0AE-19A486CB6C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ja</c:v>
                </c:pt>
                <c:pt idx="1">
                  <c:v>nein</c:v>
                </c:pt>
              </c:strCache>
            </c:strRef>
          </c:cat>
          <c:val>
            <c:numRef>
              <c:f>Sheet1!$B$2:$B$5</c:f>
              <c:numCache>
                <c:formatCode>General</c:formatCode>
                <c:ptCount val="4"/>
                <c:pt idx="0">
                  <c:v>4</c:v>
                </c:pt>
                <c:pt idx="1">
                  <c:v>7</c:v>
                </c:pt>
              </c:numCache>
            </c:numRef>
          </c:val>
          <c:extLst>
            <c:ext xmlns:c16="http://schemas.microsoft.com/office/drawing/2014/chart" uri="{C3380CC4-5D6E-409C-BE32-E72D297353CC}">
              <c16:uniqueId val="{00000008-5CFA-4F04-A0AE-19A486CB6CA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A6-40BC-B2F0-34C90E2B29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A6-40BC-B2F0-34C90E2B297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1-DB48-4A1F-B7F6-8D5CB5FBA9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A6-40BC-B2F0-34C90E2B2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Zu Fuß</c:v>
                </c:pt>
                <c:pt idx="1">
                  <c:v>Mit dem Fahrrad</c:v>
                </c:pt>
                <c:pt idx="2">
                  <c:v>Öffentliche Verkehrsmittel</c:v>
                </c:pt>
                <c:pt idx="3">
                  <c:v>Mit dem Auto</c:v>
                </c:pt>
              </c:strCache>
            </c:strRef>
          </c:cat>
          <c:val>
            <c:numRef>
              <c:f>Sheet1!$B$2:$B$5</c:f>
              <c:numCache>
                <c:formatCode>General</c:formatCode>
                <c:ptCount val="4"/>
                <c:pt idx="0">
                  <c:v>2</c:v>
                </c:pt>
                <c:pt idx="1">
                  <c:v>4</c:v>
                </c:pt>
                <c:pt idx="2">
                  <c:v>6</c:v>
                </c:pt>
                <c:pt idx="3">
                  <c:v>2</c:v>
                </c:pt>
              </c:numCache>
            </c:numRef>
          </c:val>
          <c:extLst>
            <c:ext xmlns:c16="http://schemas.microsoft.com/office/drawing/2014/chart" uri="{C3380CC4-5D6E-409C-BE32-E72D297353CC}">
              <c16:uniqueId val="{00000000-DB48-4A1F-B7F6-8D5CB5FBA9E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94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en-US"/>
          </a:p>
        </p:txBody>
      </p:sp>
      <p:sp>
        <p:nvSpPr>
          <p:cNvPr id="310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a:p>
        </p:txBody>
      </p:sp>
      <p:sp>
        <p:nvSpPr>
          <p:cNvPr id="310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0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0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n-US"/>
          </a:p>
        </p:txBody>
      </p:sp>
      <p:sp>
        <p:nvSpPr>
          <p:cNvPr id="310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2C302B4A-95AD-4C79-8F51-FC485424BFC5}" type="slidenum">
              <a:rPr lang="en-US"/>
              <a:pPr/>
              <a:t>‹Nr.›</a:t>
            </a:fld>
            <a:endParaRPr lang="en-US"/>
          </a:p>
        </p:txBody>
      </p:sp>
    </p:spTree>
    <p:extLst>
      <p:ext uri="{BB962C8B-B14F-4D97-AF65-F5344CB8AC3E}">
        <p14:creationId xmlns:p14="http://schemas.microsoft.com/office/powerpoint/2010/main" val="16977873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14734-C44B-4828-ADC4-886028DB7D15}" type="slidenum">
              <a:rPr lang="en-US"/>
              <a:pPr/>
              <a:t>1</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167E2-0175-4C05-9B47-00BE22C34F8A}" type="slidenum">
              <a:rPr lang="en-US"/>
              <a:pPr/>
              <a:t>2</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4DC70-E3BB-4569-BE21-F9C95D83924F}" type="slidenum">
              <a:rPr lang="en-US"/>
              <a:pPr/>
              <a:t>3</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047C0-4B24-4BE0-8275-BB06988E2BB7}" type="slidenum">
              <a:rPr lang="en-US"/>
              <a:pPr/>
              <a:t>24</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904F4-A231-4F35-9B94-430CCC62E835}" type="slidenum">
              <a:rPr lang="en-US"/>
              <a:pPr/>
              <a:t>25</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3411" name="Rectangle 3"/>
          <p:cNvSpPr>
            <a:spLocks noGrp="1" noChangeArrowheads="1"/>
          </p:cNvSpPr>
          <p:nvPr>
            <p:ph type="ctrTitle"/>
          </p:nvPr>
        </p:nvSpPr>
        <p:spPr>
          <a:xfrm>
            <a:off x="3779838" y="2276475"/>
            <a:ext cx="4608512" cy="1368425"/>
          </a:xfrm>
        </p:spPr>
        <p:txBody>
          <a:bodyPr/>
          <a:lstStyle>
            <a:lvl1pPr>
              <a:defRPr>
                <a:solidFill>
                  <a:schemeClr val="tx1"/>
                </a:solidFill>
              </a:defRPr>
            </a:lvl1pPr>
          </a:lstStyle>
          <a:p>
            <a:pPr lvl="0"/>
            <a:r>
              <a:rPr lang="ru-RU" noProof="0"/>
              <a:t>Click to edit Master title style</a:t>
            </a:r>
          </a:p>
        </p:txBody>
      </p:sp>
      <p:sp>
        <p:nvSpPr>
          <p:cNvPr id="273412" name="Rectangle 4"/>
          <p:cNvSpPr>
            <a:spLocks noGrp="1" noChangeArrowheads="1"/>
          </p:cNvSpPr>
          <p:nvPr>
            <p:ph type="subTitle" idx="1"/>
          </p:nvPr>
        </p:nvSpPr>
        <p:spPr>
          <a:xfrm>
            <a:off x="3779838" y="3933825"/>
            <a:ext cx="4608512" cy="503238"/>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a:solidFill>
                  <a:schemeClr val="tx1"/>
                </a:solidFill>
                <a:latin typeface="Futura LT Book" pitchFamily="2" charset="0"/>
              </a:defRPr>
            </a:lvl1pPr>
          </a:lstStyle>
          <a:p>
            <a:pPr lvl="0"/>
            <a:r>
              <a:rPr lang="ru-RU"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EE438B4-0359-4A28-8989-AC8C1F3ACAD6}" type="slidenum">
              <a:rPr lang="ru-RU"/>
              <a:pPr/>
              <a:t>‹Nr.›</a:t>
            </a:fld>
            <a:endParaRPr lang="ru-RU"/>
          </a:p>
        </p:txBody>
      </p:sp>
    </p:spTree>
    <p:extLst>
      <p:ext uri="{BB962C8B-B14F-4D97-AF65-F5344CB8AC3E}">
        <p14:creationId xmlns:p14="http://schemas.microsoft.com/office/powerpoint/2010/main" val="294305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765175"/>
            <a:ext cx="2051050" cy="554355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68313" y="765175"/>
            <a:ext cx="6003925"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2ED2098-F8F3-4333-A2F7-F90E60DBA641}" type="slidenum">
              <a:rPr lang="ru-RU"/>
              <a:pPr/>
              <a:t>‹Nr.›</a:t>
            </a:fld>
            <a:endParaRPr lang="ru-RU"/>
          </a:p>
        </p:txBody>
      </p:sp>
    </p:spTree>
    <p:extLst>
      <p:ext uri="{BB962C8B-B14F-4D97-AF65-F5344CB8AC3E}">
        <p14:creationId xmlns:p14="http://schemas.microsoft.com/office/powerpoint/2010/main" val="543591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765175"/>
            <a:ext cx="8207375" cy="5543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3" name="Date Placeholder 2"/>
          <p:cNvSpPr>
            <a:spLocks noGrp="1"/>
          </p:cNvSpPr>
          <p:nvPr>
            <p:ph type="dt" sz="half" idx="10"/>
          </p:nvPr>
        </p:nvSpPr>
        <p:spPr>
          <a:xfrm>
            <a:off x="457200" y="6524625"/>
            <a:ext cx="2133600" cy="196850"/>
          </a:xfrm>
        </p:spPr>
        <p:txBody>
          <a:bodyPr/>
          <a:lstStyle>
            <a:lvl1pPr>
              <a:defRPr/>
            </a:lvl1pPr>
          </a:lstStyle>
          <a:p>
            <a:endParaRPr lang="ru-RU"/>
          </a:p>
        </p:txBody>
      </p:sp>
      <p:sp>
        <p:nvSpPr>
          <p:cNvPr id="4" name="Footer Placeholder 3"/>
          <p:cNvSpPr>
            <a:spLocks noGrp="1"/>
          </p:cNvSpPr>
          <p:nvPr>
            <p:ph type="ftr" sz="quarter" idx="11"/>
          </p:nvPr>
        </p:nvSpPr>
        <p:spPr>
          <a:xfrm>
            <a:off x="3124200" y="6524625"/>
            <a:ext cx="2895600" cy="196850"/>
          </a:xfrm>
        </p:spPr>
        <p:txBody>
          <a:bodyPr/>
          <a:lstStyle>
            <a:lvl1pPr>
              <a:defRPr/>
            </a:lvl1pPr>
          </a:lstStyle>
          <a:p>
            <a:endParaRPr lang="ru-RU"/>
          </a:p>
        </p:txBody>
      </p:sp>
      <p:sp>
        <p:nvSpPr>
          <p:cNvPr id="5" name="Slide Number Placeholder 4"/>
          <p:cNvSpPr>
            <a:spLocks noGrp="1"/>
          </p:cNvSpPr>
          <p:nvPr>
            <p:ph type="sldNum" sz="quarter" idx="12"/>
          </p:nvPr>
        </p:nvSpPr>
        <p:spPr>
          <a:xfrm>
            <a:off x="6553200" y="6524625"/>
            <a:ext cx="2133600" cy="196850"/>
          </a:xfrm>
        </p:spPr>
        <p:txBody>
          <a:bodyPr/>
          <a:lstStyle>
            <a:lvl1pPr>
              <a:defRPr/>
            </a:lvl1pPr>
          </a:lstStyle>
          <a:p>
            <a:fld id="{44E3F722-D3EF-41DE-8EE0-3D41B5E1745D}" type="slidenum">
              <a:rPr lang="ru-RU"/>
              <a:pPr/>
              <a:t>‹Nr.›</a:t>
            </a:fld>
            <a:endParaRPr lang="ru-RU"/>
          </a:p>
        </p:txBody>
      </p:sp>
    </p:spTree>
    <p:extLst>
      <p:ext uri="{BB962C8B-B14F-4D97-AF65-F5344CB8AC3E}">
        <p14:creationId xmlns:p14="http://schemas.microsoft.com/office/powerpoint/2010/main" val="294236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CDA3682C-5322-4E10-B1D4-489AC118C698}" type="slidenum">
              <a:rPr lang="ru-RU"/>
              <a:pPr/>
              <a:t>‹Nr.›</a:t>
            </a:fld>
            <a:endParaRPr lang="ru-RU"/>
          </a:p>
        </p:txBody>
      </p:sp>
    </p:spTree>
    <p:extLst>
      <p:ext uri="{BB962C8B-B14F-4D97-AF65-F5344CB8AC3E}">
        <p14:creationId xmlns:p14="http://schemas.microsoft.com/office/powerpoint/2010/main" val="205535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A8248D2-2D56-45F8-B9C1-EB735ECA9B36}" type="slidenum">
              <a:rPr lang="ru-RU"/>
              <a:pPr/>
              <a:t>‹Nr.›</a:t>
            </a:fld>
            <a:endParaRPr lang="ru-RU"/>
          </a:p>
        </p:txBody>
      </p:sp>
    </p:spTree>
    <p:extLst>
      <p:ext uri="{BB962C8B-B14F-4D97-AF65-F5344CB8AC3E}">
        <p14:creationId xmlns:p14="http://schemas.microsoft.com/office/powerpoint/2010/main" val="164407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68313" y="1989138"/>
            <a:ext cx="4027487"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9138"/>
            <a:ext cx="4027488"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47A98424-EC8C-4EBC-B24A-8E0A79429DF0}" type="slidenum">
              <a:rPr lang="ru-RU"/>
              <a:pPr/>
              <a:t>‹Nr.›</a:t>
            </a:fld>
            <a:endParaRPr lang="ru-RU"/>
          </a:p>
        </p:txBody>
      </p:sp>
    </p:spTree>
    <p:extLst>
      <p:ext uri="{BB962C8B-B14F-4D97-AF65-F5344CB8AC3E}">
        <p14:creationId xmlns:p14="http://schemas.microsoft.com/office/powerpoint/2010/main" val="308344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27858A9A-7913-4015-B794-7F9B6B30D386}" type="slidenum">
              <a:rPr lang="ru-RU"/>
              <a:pPr/>
              <a:t>‹Nr.›</a:t>
            </a:fld>
            <a:endParaRPr lang="ru-RU"/>
          </a:p>
        </p:txBody>
      </p:sp>
    </p:spTree>
    <p:extLst>
      <p:ext uri="{BB962C8B-B14F-4D97-AF65-F5344CB8AC3E}">
        <p14:creationId xmlns:p14="http://schemas.microsoft.com/office/powerpoint/2010/main" val="325195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8E3083AE-DF9B-45A0-B0F4-0E5B305F76AE}" type="slidenum">
              <a:rPr lang="ru-RU"/>
              <a:pPr/>
              <a:t>‹Nr.›</a:t>
            </a:fld>
            <a:endParaRPr lang="ru-RU"/>
          </a:p>
        </p:txBody>
      </p:sp>
    </p:spTree>
    <p:extLst>
      <p:ext uri="{BB962C8B-B14F-4D97-AF65-F5344CB8AC3E}">
        <p14:creationId xmlns:p14="http://schemas.microsoft.com/office/powerpoint/2010/main" val="364925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84E8A863-D7C1-43A6-9533-D542F34F15A9}" type="slidenum">
              <a:rPr lang="ru-RU"/>
              <a:pPr/>
              <a:t>‹Nr.›</a:t>
            </a:fld>
            <a:endParaRPr lang="ru-RU"/>
          </a:p>
        </p:txBody>
      </p:sp>
    </p:spTree>
    <p:extLst>
      <p:ext uri="{BB962C8B-B14F-4D97-AF65-F5344CB8AC3E}">
        <p14:creationId xmlns:p14="http://schemas.microsoft.com/office/powerpoint/2010/main" val="131633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591E2895-4B85-4EEB-9ED4-52B45856278D}" type="slidenum">
              <a:rPr lang="ru-RU"/>
              <a:pPr/>
              <a:t>‹Nr.›</a:t>
            </a:fld>
            <a:endParaRPr lang="ru-RU"/>
          </a:p>
        </p:txBody>
      </p:sp>
    </p:spTree>
    <p:extLst>
      <p:ext uri="{BB962C8B-B14F-4D97-AF65-F5344CB8AC3E}">
        <p14:creationId xmlns:p14="http://schemas.microsoft.com/office/powerpoint/2010/main" val="120465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63080883-C075-4E16-A6CE-EC9D24AAFB3E}" type="slidenum">
              <a:rPr lang="ru-RU"/>
              <a:pPr/>
              <a:t>‹Nr.›</a:t>
            </a:fld>
            <a:endParaRPr lang="ru-RU"/>
          </a:p>
        </p:txBody>
      </p:sp>
    </p:spTree>
    <p:extLst>
      <p:ext uri="{BB962C8B-B14F-4D97-AF65-F5344CB8AC3E}">
        <p14:creationId xmlns:p14="http://schemas.microsoft.com/office/powerpoint/2010/main" val="75372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468313" y="765175"/>
            <a:ext cx="82073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272387" name="Rectangle 3"/>
          <p:cNvSpPr>
            <a:spLocks noGrp="1" noChangeArrowheads="1"/>
          </p:cNvSpPr>
          <p:nvPr>
            <p:ph type="body" idx="1"/>
          </p:nvPr>
        </p:nvSpPr>
        <p:spPr bwMode="auto">
          <a:xfrm>
            <a:off x="468313" y="1989138"/>
            <a:ext cx="820737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3"/>
            <a:r>
              <a:rPr lang="ru-RU"/>
              <a:t>Fifth level</a:t>
            </a:r>
          </a:p>
        </p:txBody>
      </p:sp>
      <p:sp>
        <p:nvSpPr>
          <p:cNvPr id="272388" name="Rectangle 4"/>
          <p:cNvSpPr>
            <a:spLocks noGrp="1" noChangeArrowheads="1"/>
          </p:cNvSpPr>
          <p:nvPr>
            <p:ph type="dt" sz="half" idx="2"/>
          </p:nvPr>
        </p:nvSpPr>
        <p:spPr bwMode="auto">
          <a:xfrm>
            <a:off x="457200" y="6524625"/>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chemeClr val="tx1"/>
                </a:solidFill>
                <a:latin typeface="Futura LT" pitchFamily="2" charset="0"/>
              </a:defRPr>
            </a:lvl1pPr>
          </a:lstStyle>
          <a:p>
            <a:endParaRPr lang="ru-RU"/>
          </a:p>
        </p:txBody>
      </p:sp>
      <p:sp>
        <p:nvSpPr>
          <p:cNvPr id="272389" name="Rectangle 5"/>
          <p:cNvSpPr>
            <a:spLocks noGrp="1" noChangeArrowheads="1"/>
          </p:cNvSpPr>
          <p:nvPr>
            <p:ph type="ftr" sz="quarter" idx="3"/>
          </p:nvPr>
        </p:nvSpPr>
        <p:spPr bwMode="auto">
          <a:xfrm>
            <a:off x="3124200" y="6524625"/>
            <a:ext cx="2895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solidFill>
                  <a:schemeClr val="tx1"/>
                </a:solidFill>
                <a:latin typeface="Futura LT" pitchFamily="2" charset="0"/>
              </a:defRPr>
            </a:lvl1pPr>
          </a:lstStyle>
          <a:p>
            <a:endParaRPr lang="ru-RU"/>
          </a:p>
        </p:txBody>
      </p:sp>
      <p:sp>
        <p:nvSpPr>
          <p:cNvPr id="272390" name="Rectangle 6"/>
          <p:cNvSpPr>
            <a:spLocks noGrp="1" noChangeArrowheads="1"/>
          </p:cNvSpPr>
          <p:nvPr>
            <p:ph type="sldNum" sz="quarter" idx="4"/>
          </p:nvPr>
        </p:nvSpPr>
        <p:spPr bwMode="auto">
          <a:xfrm>
            <a:off x="6553200" y="6524625"/>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chemeClr val="tx1"/>
                </a:solidFill>
                <a:latin typeface="Futura LT" pitchFamily="2" charset="0"/>
              </a:defRPr>
            </a:lvl1pPr>
          </a:lstStyle>
          <a:p>
            <a:fld id="{DBFDB97F-45FF-423F-8E53-F20FD7FD1AA5}" type="slidenum">
              <a:rPr lang="ru-RU"/>
              <a:pPr/>
              <a:t>‹Nr.›</a:t>
            </a:fld>
            <a:endParaRPr lang="ru-RU"/>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ftr="0" dt="0"/>
  <p:txStyles>
    <p:title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bonn.market/"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bonn.de/ortsrech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1907704" y="1412776"/>
            <a:ext cx="6048672" cy="1440159"/>
          </a:xfrm>
        </p:spPr>
        <p:txBody>
          <a:bodyPr/>
          <a:lstStyle/>
          <a:p>
            <a:pPr algn="ctr"/>
            <a:r>
              <a:rPr lang="de-DE" b="1" dirty="0">
                <a:ea typeface="굴림" pitchFamily="34" charset="-127"/>
              </a:rPr>
              <a:t>MARKTANALYSE</a:t>
            </a:r>
            <a:br>
              <a:rPr lang="de-DE" b="1" dirty="0">
                <a:ea typeface="굴림" pitchFamily="34" charset="-127"/>
              </a:rPr>
            </a:br>
            <a:r>
              <a:rPr lang="de-DE" b="1" dirty="0">
                <a:ea typeface="굴림" pitchFamily="34" charset="-127"/>
              </a:rPr>
              <a:t>BONNER WOCHENMARKT</a:t>
            </a:r>
            <a:br>
              <a:rPr lang="de-DE" b="1" dirty="0">
                <a:ea typeface="굴림" pitchFamily="34" charset="-127"/>
              </a:rPr>
            </a:br>
            <a:r>
              <a:rPr lang="de-DE" sz="2000" b="1" dirty="0">
                <a:ea typeface="굴림" pitchFamily="34" charset="-127"/>
              </a:rPr>
              <a:t>(Schwerpunkt Backwaren)</a:t>
            </a:r>
            <a:endParaRPr lang="uk-UA" sz="2000" b="1" dirty="0">
              <a:ea typeface="굴림" pitchFamily="34" charset="-127"/>
            </a:endParaRPr>
          </a:p>
        </p:txBody>
      </p:sp>
      <p:sp>
        <p:nvSpPr>
          <p:cNvPr id="280579" name="Rectangle 3"/>
          <p:cNvSpPr>
            <a:spLocks noGrp="1" noChangeArrowheads="1"/>
          </p:cNvSpPr>
          <p:nvPr>
            <p:ph type="subTitle" idx="1"/>
          </p:nvPr>
        </p:nvSpPr>
        <p:spPr>
          <a:xfrm>
            <a:off x="1907704" y="3757389"/>
            <a:ext cx="6192688" cy="669429"/>
          </a:xfrm>
        </p:spPr>
        <p:txBody>
          <a:bodyPr/>
          <a:lstStyle/>
          <a:p>
            <a:pPr algn="ctr"/>
            <a:r>
              <a:rPr lang="de-DE" dirty="0"/>
              <a:t>Christian Buchmann, Kai Franke, Julia </a:t>
            </a:r>
            <a:r>
              <a:rPr lang="de-DE" dirty="0" err="1"/>
              <a:t>Kochheim</a:t>
            </a:r>
            <a:r>
              <a:rPr lang="de-DE" dirty="0"/>
              <a:t>,</a:t>
            </a:r>
          </a:p>
          <a:p>
            <a:pPr algn="ctr"/>
            <a:r>
              <a:rPr lang="de-DE" dirty="0"/>
              <a:t>Patrick Strassberger, Andreas </a:t>
            </a:r>
            <a:r>
              <a:rPr lang="de-DE"/>
              <a:t>Wollenschein</a:t>
            </a:r>
            <a:endParaRPr lang="uk-UA" dirty="0"/>
          </a:p>
        </p:txBody>
      </p:sp>
      <p:sp>
        <p:nvSpPr>
          <p:cNvPr id="4" name="Rectangle 3">
            <a:extLst>
              <a:ext uri="{FF2B5EF4-FFF2-40B4-BE49-F238E27FC236}">
                <a16:creationId xmlns:a16="http://schemas.microsoft.com/office/drawing/2014/main" id="{858DDCA8-61A7-4B54-9E67-44456472CC0C}"/>
              </a:ext>
            </a:extLst>
          </p:cNvPr>
          <p:cNvSpPr txBox="1">
            <a:spLocks noChangeArrowheads="1"/>
          </p:cNvSpPr>
          <p:nvPr/>
        </p:nvSpPr>
        <p:spPr bwMode="auto">
          <a:xfrm>
            <a:off x="1907704" y="3325342"/>
            <a:ext cx="6048672" cy="43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000">
                <a:solidFill>
                  <a:schemeClr val="tx1"/>
                </a:solidFill>
                <a:latin typeface="Futura LT Book" pitchFamily="2" charset="0"/>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algn="ctr"/>
            <a:r>
              <a:rPr lang="de-DE" kern="0" dirty="0"/>
              <a:t>DURCHGEFÜHRT VON</a:t>
            </a:r>
          </a:p>
          <a:p>
            <a:endParaRPr lang="uk-UA"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DC937-9DAE-4815-A3CF-6DB0F2BE5B92}"/>
              </a:ext>
            </a:extLst>
          </p:cNvPr>
          <p:cNvSpPr>
            <a:spLocks noGrp="1"/>
          </p:cNvSpPr>
          <p:nvPr>
            <p:ph type="title"/>
          </p:nvPr>
        </p:nvSpPr>
        <p:spPr>
          <a:xfrm>
            <a:off x="1979712" y="153555"/>
            <a:ext cx="6695976" cy="1079500"/>
          </a:xfrm>
        </p:spPr>
        <p:txBody>
          <a:bodyPr/>
          <a:lstStyle/>
          <a:p>
            <a:pPr algn="ctr"/>
            <a:r>
              <a:rPr lang="de-DE" b="1" dirty="0"/>
              <a:t>Befragungen </a:t>
            </a:r>
            <a:br>
              <a:rPr lang="de-DE" b="1" dirty="0"/>
            </a:br>
            <a:r>
              <a:rPr lang="de-DE" sz="1600" b="1" dirty="0"/>
              <a:t>(Marktbesucher)</a:t>
            </a:r>
          </a:p>
        </p:txBody>
      </p:sp>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10</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233055"/>
            <a:ext cx="4104456" cy="539762"/>
          </a:xfrm>
        </p:spPr>
        <p:txBody>
          <a:bodyPr/>
          <a:lstStyle/>
          <a:p>
            <a:pPr marL="0" indent="0" algn="ctr">
              <a:buNone/>
            </a:pPr>
            <a:r>
              <a:rPr lang="de-DE" sz="1400" dirty="0"/>
              <a:t>Kommen Sie auch bei schlechtem Wetter? </a:t>
            </a:r>
          </a:p>
        </p:txBody>
      </p:sp>
      <p:graphicFrame>
        <p:nvGraphicFramePr>
          <p:cNvPr id="18" name="Chart 17">
            <a:extLst>
              <a:ext uri="{FF2B5EF4-FFF2-40B4-BE49-F238E27FC236}">
                <a16:creationId xmlns:a16="http://schemas.microsoft.com/office/drawing/2014/main" id="{F7C54E53-47F0-4687-AFAC-87C545EBD1D5}"/>
              </a:ext>
            </a:extLst>
          </p:cNvPr>
          <p:cNvGraphicFramePr/>
          <p:nvPr>
            <p:extLst>
              <p:ext uri="{D42A27DB-BD31-4B8C-83A1-F6EECF244321}">
                <p14:modId xmlns:p14="http://schemas.microsoft.com/office/powerpoint/2010/main" val="3854777291"/>
              </p:ext>
            </p:extLst>
          </p:nvPr>
        </p:nvGraphicFramePr>
        <p:xfrm>
          <a:off x="2195736" y="1727460"/>
          <a:ext cx="6096000" cy="209472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a:extLst>
              <a:ext uri="{FF2B5EF4-FFF2-40B4-BE49-F238E27FC236}">
                <a16:creationId xmlns:a16="http://schemas.microsoft.com/office/drawing/2014/main" id="{36699177-CA39-499F-9BD7-4D054C26472D}"/>
              </a:ext>
            </a:extLst>
          </p:cNvPr>
          <p:cNvSpPr txBox="1">
            <a:spLocks/>
          </p:cNvSpPr>
          <p:nvPr/>
        </p:nvSpPr>
        <p:spPr bwMode="auto">
          <a:xfrm>
            <a:off x="3275472" y="4143091"/>
            <a:ext cx="4104456" cy="35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lgn="ctr">
              <a:buFontTx/>
              <a:buNone/>
            </a:pPr>
            <a:r>
              <a:rPr lang="de-DE" sz="1400" dirty="0"/>
              <a:t>Kommen Sie nur wegen dem Markt hierher? </a:t>
            </a:r>
            <a:endParaRPr lang="de-DE" sz="1400" kern="0" dirty="0"/>
          </a:p>
        </p:txBody>
      </p:sp>
      <p:graphicFrame>
        <p:nvGraphicFramePr>
          <p:cNvPr id="7" name="Chart 17">
            <a:extLst>
              <a:ext uri="{FF2B5EF4-FFF2-40B4-BE49-F238E27FC236}">
                <a16:creationId xmlns:a16="http://schemas.microsoft.com/office/drawing/2014/main" id="{2D081F2C-CD62-4DC4-BBAC-BFD1A67DFFB7}"/>
              </a:ext>
            </a:extLst>
          </p:cNvPr>
          <p:cNvGraphicFramePr/>
          <p:nvPr>
            <p:extLst>
              <p:ext uri="{D42A27DB-BD31-4B8C-83A1-F6EECF244321}">
                <p14:modId xmlns:p14="http://schemas.microsoft.com/office/powerpoint/2010/main" val="710044481"/>
              </p:ext>
            </p:extLst>
          </p:nvPr>
        </p:nvGraphicFramePr>
        <p:xfrm>
          <a:off x="2279700" y="4475262"/>
          <a:ext cx="6096000" cy="218327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0">
            <a:extLst>
              <a:ext uri="{FF2B5EF4-FFF2-40B4-BE49-F238E27FC236}">
                <a16:creationId xmlns:a16="http://schemas.microsoft.com/office/drawing/2014/main" id="{84BAE349-2E71-42B5-95CB-DB8BB852FD2C}"/>
              </a:ext>
            </a:extLst>
          </p:cNvPr>
          <p:cNvSpPr>
            <a:spLocks noChangeArrowheads="1"/>
          </p:cNvSpPr>
          <p:nvPr/>
        </p:nvSpPr>
        <p:spPr bwMode="auto">
          <a:xfrm>
            <a:off x="2279700" y="3933056"/>
            <a:ext cx="6012036" cy="58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193784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DC937-9DAE-4815-A3CF-6DB0F2BE5B92}"/>
              </a:ext>
            </a:extLst>
          </p:cNvPr>
          <p:cNvSpPr>
            <a:spLocks noGrp="1"/>
          </p:cNvSpPr>
          <p:nvPr>
            <p:ph type="title"/>
          </p:nvPr>
        </p:nvSpPr>
        <p:spPr>
          <a:xfrm>
            <a:off x="1979712" y="153555"/>
            <a:ext cx="6695976" cy="1079500"/>
          </a:xfrm>
        </p:spPr>
        <p:txBody>
          <a:bodyPr/>
          <a:lstStyle/>
          <a:p>
            <a:pPr algn="ctr"/>
            <a:r>
              <a:rPr lang="de-DE" b="1" dirty="0"/>
              <a:t>Befragungen </a:t>
            </a:r>
            <a:br>
              <a:rPr lang="de-DE" b="1" dirty="0"/>
            </a:br>
            <a:r>
              <a:rPr lang="de-DE" sz="1600" b="1" dirty="0"/>
              <a:t>(Marktbesucher)</a:t>
            </a:r>
          </a:p>
        </p:txBody>
      </p:sp>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11</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233055"/>
            <a:ext cx="4104456" cy="539762"/>
          </a:xfrm>
        </p:spPr>
        <p:txBody>
          <a:bodyPr/>
          <a:lstStyle/>
          <a:p>
            <a:pPr marL="0" indent="0" algn="ctr">
              <a:buNone/>
            </a:pPr>
            <a:r>
              <a:rPr lang="de-DE" sz="1400" dirty="0"/>
              <a:t>Wie sind Sie zum Markt gekommen? </a:t>
            </a:r>
          </a:p>
        </p:txBody>
      </p:sp>
      <p:graphicFrame>
        <p:nvGraphicFramePr>
          <p:cNvPr id="18" name="Chart 17">
            <a:extLst>
              <a:ext uri="{FF2B5EF4-FFF2-40B4-BE49-F238E27FC236}">
                <a16:creationId xmlns:a16="http://schemas.microsoft.com/office/drawing/2014/main" id="{F7C54E53-47F0-4687-AFAC-87C545EBD1D5}"/>
              </a:ext>
            </a:extLst>
          </p:cNvPr>
          <p:cNvGraphicFramePr/>
          <p:nvPr>
            <p:extLst>
              <p:ext uri="{D42A27DB-BD31-4B8C-83A1-F6EECF244321}">
                <p14:modId xmlns:p14="http://schemas.microsoft.com/office/powerpoint/2010/main" val="3908310160"/>
              </p:ext>
            </p:extLst>
          </p:nvPr>
        </p:nvGraphicFramePr>
        <p:xfrm>
          <a:off x="2195736" y="1727460"/>
          <a:ext cx="6096000" cy="218327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a:extLst>
              <a:ext uri="{FF2B5EF4-FFF2-40B4-BE49-F238E27FC236}">
                <a16:creationId xmlns:a16="http://schemas.microsoft.com/office/drawing/2014/main" id="{36699177-CA39-499F-9BD7-4D054C26472D}"/>
              </a:ext>
            </a:extLst>
          </p:cNvPr>
          <p:cNvSpPr txBox="1">
            <a:spLocks/>
          </p:cNvSpPr>
          <p:nvPr/>
        </p:nvSpPr>
        <p:spPr bwMode="auto">
          <a:xfrm>
            <a:off x="3275472" y="4143091"/>
            <a:ext cx="4104456" cy="35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lgn="ctr">
              <a:buFontTx/>
              <a:buNone/>
            </a:pPr>
            <a:r>
              <a:rPr lang="de-DE" sz="1400" dirty="0"/>
              <a:t>Wo wohnen Sie? </a:t>
            </a:r>
            <a:endParaRPr lang="de-DE" sz="1400" kern="0" dirty="0"/>
          </a:p>
        </p:txBody>
      </p:sp>
      <p:graphicFrame>
        <p:nvGraphicFramePr>
          <p:cNvPr id="7" name="Chart 17">
            <a:extLst>
              <a:ext uri="{FF2B5EF4-FFF2-40B4-BE49-F238E27FC236}">
                <a16:creationId xmlns:a16="http://schemas.microsoft.com/office/drawing/2014/main" id="{2D081F2C-CD62-4DC4-BBAC-BFD1A67DFFB7}"/>
              </a:ext>
            </a:extLst>
          </p:cNvPr>
          <p:cNvGraphicFramePr/>
          <p:nvPr>
            <p:extLst>
              <p:ext uri="{D42A27DB-BD31-4B8C-83A1-F6EECF244321}">
                <p14:modId xmlns:p14="http://schemas.microsoft.com/office/powerpoint/2010/main" val="78393590"/>
              </p:ext>
            </p:extLst>
          </p:nvPr>
        </p:nvGraphicFramePr>
        <p:xfrm>
          <a:off x="2279700" y="4475262"/>
          <a:ext cx="6096000" cy="218327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0">
            <a:extLst>
              <a:ext uri="{FF2B5EF4-FFF2-40B4-BE49-F238E27FC236}">
                <a16:creationId xmlns:a16="http://schemas.microsoft.com/office/drawing/2014/main" id="{84BAE349-2E71-42B5-95CB-DB8BB852FD2C}"/>
              </a:ext>
            </a:extLst>
          </p:cNvPr>
          <p:cNvSpPr>
            <a:spLocks noChangeArrowheads="1"/>
          </p:cNvSpPr>
          <p:nvPr/>
        </p:nvSpPr>
        <p:spPr bwMode="auto">
          <a:xfrm>
            <a:off x="2279700" y="4005064"/>
            <a:ext cx="6012036" cy="58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1391063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DC937-9DAE-4815-A3CF-6DB0F2BE5B92}"/>
              </a:ext>
            </a:extLst>
          </p:cNvPr>
          <p:cNvSpPr>
            <a:spLocks noGrp="1"/>
          </p:cNvSpPr>
          <p:nvPr>
            <p:ph type="title"/>
          </p:nvPr>
        </p:nvSpPr>
        <p:spPr>
          <a:xfrm>
            <a:off x="1979712" y="153555"/>
            <a:ext cx="6695976" cy="1079500"/>
          </a:xfrm>
        </p:spPr>
        <p:txBody>
          <a:bodyPr/>
          <a:lstStyle/>
          <a:p>
            <a:pPr algn="ctr"/>
            <a:r>
              <a:rPr lang="de-DE" b="1" dirty="0"/>
              <a:t>Befragungen </a:t>
            </a:r>
            <a:br>
              <a:rPr lang="de-DE" b="1" dirty="0"/>
            </a:br>
            <a:r>
              <a:rPr lang="de-DE" sz="1600" b="1" dirty="0"/>
              <a:t>(Marktbesucher)</a:t>
            </a:r>
          </a:p>
        </p:txBody>
      </p:sp>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12</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233055"/>
            <a:ext cx="4104456" cy="539762"/>
          </a:xfrm>
        </p:spPr>
        <p:txBody>
          <a:bodyPr/>
          <a:lstStyle/>
          <a:p>
            <a:pPr marL="0" indent="0" algn="ctr">
              <a:buNone/>
            </a:pPr>
            <a:r>
              <a:rPr lang="de-DE" sz="1400" dirty="0"/>
              <a:t>Wie viel geben Sie auf dem Markt im Durchschnitt aus? </a:t>
            </a:r>
          </a:p>
        </p:txBody>
      </p:sp>
      <p:graphicFrame>
        <p:nvGraphicFramePr>
          <p:cNvPr id="18" name="Chart 17">
            <a:extLst>
              <a:ext uri="{FF2B5EF4-FFF2-40B4-BE49-F238E27FC236}">
                <a16:creationId xmlns:a16="http://schemas.microsoft.com/office/drawing/2014/main" id="{F7C54E53-47F0-4687-AFAC-87C545EBD1D5}"/>
              </a:ext>
            </a:extLst>
          </p:cNvPr>
          <p:cNvGraphicFramePr/>
          <p:nvPr>
            <p:extLst>
              <p:ext uri="{D42A27DB-BD31-4B8C-83A1-F6EECF244321}">
                <p14:modId xmlns:p14="http://schemas.microsoft.com/office/powerpoint/2010/main" val="3156677549"/>
              </p:ext>
            </p:extLst>
          </p:nvPr>
        </p:nvGraphicFramePr>
        <p:xfrm>
          <a:off x="2195736" y="1727460"/>
          <a:ext cx="6096000" cy="218327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a:extLst>
              <a:ext uri="{FF2B5EF4-FFF2-40B4-BE49-F238E27FC236}">
                <a16:creationId xmlns:a16="http://schemas.microsoft.com/office/drawing/2014/main" id="{36699177-CA39-499F-9BD7-4D054C26472D}"/>
              </a:ext>
            </a:extLst>
          </p:cNvPr>
          <p:cNvSpPr txBox="1">
            <a:spLocks/>
          </p:cNvSpPr>
          <p:nvPr/>
        </p:nvSpPr>
        <p:spPr bwMode="auto">
          <a:xfrm>
            <a:off x="3125286" y="4145836"/>
            <a:ext cx="4320864" cy="35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lgn="ctr">
              <a:buFontTx/>
              <a:buNone/>
            </a:pPr>
            <a:r>
              <a:rPr lang="de-DE" sz="1400" dirty="0"/>
              <a:t>Haben Sie Verbesserungsvorschläge für den Markt? </a:t>
            </a:r>
            <a:endParaRPr lang="de-DE" sz="1400" kern="0" dirty="0"/>
          </a:p>
        </p:txBody>
      </p:sp>
      <p:graphicFrame>
        <p:nvGraphicFramePr>
          <p:cNvPr id="7" name="Chart 17">
            <a:extLst>
              <a:ext uri="{FF2B5EF4-FFF2-40B4-BE49-F238E27FC236}">
                <a16:creationId xmlns:a16="http://schemas.microsoft.com/office/drawing/2014/main" id="{2D081F2C-CD62-4DC4-BBAC-BFD1A67DFFB7}"/>
              </a:ext>
            </a:extLst>
          </p:cNvPr>
          <p:cNvGraphicFramePr/>
          <p:nvPr>
            <p:extLst>
              <p:ext uri="{D42A27DB-BD31-4B8C-83A1-F6EECF244321}">
                <p14:modId xmlns:p14="http://schemas.microsoft.com/office/powerpoint/2010/main" val="1142454615"/>
              </p:ext>
            </p:extLst>
          </p:nvPr>
        </p:nvGraphicFramePr>
        <p:xfrm>
          <a:off x="2279700" y="4475262"/>
          <a:ext cx="6096000" cy="218327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0">
            <a:extLst>
              <a:ext uri="{FF2B5EF4-FFF2-40B4-BE49-F238E27FC236}">
                <a16:creationId xmlns:a16="http://schemas.microsoft.com/office/drawing/2014/main" id="{84BAE349-2E71-42B5-95CB-DB8BB852FD2C}"/>
              </a:ext>
            </a:extLst>
          </p:cNvPr>
          <p:cNvSpPr>
            <a:spLocks noChangeArrowheads="1"/>
          </p:cNvSpPr>
          <p:nvPr/>
        </p:nvSpPr>
        <p:spPr bwMode="auto">
          <a:xfrm>
            <a:off x="2279700" y="4005064"/>
            <a:ext cx="6012036" cy="58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208367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13</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412776"/>
            <a:ext cx="4104456" cy="4752528"/>
          </a:xfrm>
        </p:spPr>
        <p:txBody>
          <a:bodyPr/>
          <a:lstStyle/>
          <a:p>
            <a:endParaRPr lang="de-DE" sz="1400" dirty="0"/>
          </a:p>
          <a:p>
            <a:endParaRPr lang="de-DE" sz="1400" dirty="0"/>
          </a:p>
          <a:p>
            <a:r>
              <a:rPr lang="de-DE" sz="1400" dirty="0"/>
              <a:t>Es wurde mehrfach beanstandet, dass sich weniger Händler auf dem Markt befunden haben, als man erwartet hatte</a:t>
            </a:r>
          </a:p>
          <a:p>
            <a:endParaRPr lang="de-DE" sz="1400" dirty="0"/>
          </a:p>
          <a:p>
            <a:r>
              <a:rPr lang="de-DE" sz="1400" dirty="0"/>
              <a:t>Für Studenten könnte es besondere Angebote geben, wie etwa Wundertüten</a:t>
            </a:r>
          </a:p>
          <a:p>
            <a:endParaRPr lang="de-DE" sz="1400" dirty="0"/>
          </a:p>
          <a:p>
            <a:r>
              <a:rPr lang="de-DE" sz="1400" dirty="0"/>
              <a:t>Der Verkauf von Ware zweiter Wahl sollte ein fester Bestandteil des Sortimentes sein</a:t>
            </a:r>
          </a:p>
          <a:p>
            <a:endParaRPr lang="de-DE" sz="1400" dirty="0"/>
          </a:p>
          <a:p>
            <a:r>
              <a:rPr lang="de-DE" sz="1400" dirty="0"/>
              <a:t>Es sollten keine Waren importiert, sondern regionale Waren verkauft werden</a:t>
            </a:r>
          </a:p>
          <a:p>
            <a:endParaRPr lang="de-DE" sz="1400" dirty="0"/>
          </a:p>
          <a:p>
            <a:r>
              <a:rPr lang="de-DE" sz="1400" dirty="0"/>
              <a:t>Die Produktfrische könnte an einigen Ständen verbessert werden</a:t>
            </a:r>
          </a:p>
        </p:txBody>
      </p:sp>
      <p:sp>
        <p:nvSpPr>
          <p:cNvPr id="10" name="Titel 1">
            <a:extLst>
              <a:ext uri="{FF2B5EF4-FFF2-40B4-BE49-F238E27FC236}">
                <a16:creationId xmlns:a16="http://schemas.microsoft.com/office/drawing/2014/main" id="{074EC642-BFAF-4FA8-800C-227429771ABC}"/>
              </a:ext>
            </a:extLst>
          </p:cNvPr>
          <p:cNvSpPr txBox="1">
            <a:spLocks/>
          </p:cNvSpPr>
          <p:nvPr/>
        </p:nvSpPr>
        <p:spPr bwMode="auto">
          <a:xfrm>
            <a:off x="1979712" y="153555"/>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Befragungen </a:t>
            </a:r>
            <a:br>
              <a:rPr lang="de-DE" b="1" kern="0" dirty="0"/>
            </a:br>
            <a:r>
              <a:rPr lang="de-DE" sz="1600" b="1" kern="0" dirty="0"/>
              <a:t>Marktbesucher - Verbesserungsvorschläge</a:t>
            </a:r>
          </a:p>
        </p:txBody>
      </p:sp>
    </p:spTree>
    <p:extLst>
      <p:ext uri="{BB962C8B-B14F-4D97-AF65-F5344CB8AC3E}">
        <p14:creationId xmlns:p14="http://schemas.microsoft.com/office/powerpoint/2010/main" val="305933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4B18DBF-F28D-43E8-9FFB-DD6EBD241AF8}"/>
              </a:ext>
            </a:extLst>
          </p:cNvPr>
          <p:cNvSpPr>
            <a:spLocks noGrp="1"/>
          </p:cNvSpPr>
          <p:nvPr>
            <p:ph type="sldNum" sz="quarter" idx="12"/>
          </p:nvPr>
        </p:nvSpPr>
        <p:spPr/>
        <p:txBody>
          <a:bodyPr/>
          <a:lstStyle/>
          <a:p>
            <a:fld id="{44E3F722-D3EF-41DE-8EE0-3D41B5E1745D}" type="slidenum">
              <a:rPr lang="ru-RU" smtClean="0"/>
              <a:pPr/>
              <a:t>14</a:t>
            </a:fld>
            <a:endParaRPr lang="ru-RU"/>
          </a:p>
        </p:txBody>
      </p:sp>
      <p:sp>
        <p:nvSpPr>
          <p:cNvPr id="4" name="Titel 1">
            <a:extLst>
              <a:ext uri="{FF2B5EF4-FFF2-40B4-BE49-F238E27FC236}">
                <a16:creationId xmlns:a16="http://schemas.microsoft.com/office/drawing/2014/main" id="{0E6F6EB1-2734-4A2D-AA7E-7E58A6435587}"/>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endParaRPr lang="de-DE" sz="1600" b="1" kern="0" dirty="0"/>
          </a:p>
        </p:txBody>
      </p:sp>
      <p:sp>
        <p:nvSpPr>
          <p:cNvPr id="5" name="Titel 1">
            <a:extLst>
              <a:ext uri="{FF2B5EF4-FFF2-40B4-BE49-F238E27FC236}">
                <a16:creationId xmlns:a16="http://schemas.microsoft.com/office/drawing/2014/main" id="{F99D568A-4BE0-4895-97DC-8BA0AFD75867}"/>
              </a:ext>
            </a:extLst>
          </p:cNvPr>
          <p:cNvSpPr txBox="1">
            <a:spLocks/>
          </p:cNvSpPr>
          <p:nvPr/>
        </p:nvSpPr>
        <p:spPr bwMode="auto">
          <a:xfrm>
            <a:off x="0" y="2781711"/>
            <a:ext cx="4572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2400" b="1" kern="0" dirty="0"/>
              <a:t>Bäckerei Merzenich</a:t>
            </a:r>
          </a:p>
        </p:txBody>
      </p:sp>
      <p:sp>
        <p:nvSpPr>
          <p:cNvPr id="6" name="Titel 1">
            <a:extLst>
              <a:ext uri="{FF2B5EF4-FFF2-40B4-BE49-F238E27FC236}">
                <a16:creationId xmlns:a16="http://schemas.microsoft.com/office/drawing/2014/main" id="{D8A3D849-AA70-402C-8ED4-C411E3E5037B}"/>
              </a:ext>
            </a:extLst>
          </p:cNvPr>
          <p:cNvSpPr txBox="1">
            <a:spLocks/>
          </p:cNvSpPr>
          <p:nvPr/>
        </p:nvSpPr>
        <p:spPr bwMode="auto">
          <a:xfrm>
            <a:off x="4579811" y="2781711"/>
            <a:ext cx="4572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2400" b="1" kern="0" dirty="0" err="1"/>
              <a:t>Prümtaler</a:t>
            </a:r>
            <a:r>
              <a:rPr lang="de-DE" sz="2400" b="1" kern="0" dirty="0"/>
              <a:t> Mühlenbäckerei</a:t>
            </a:r>
          </a:p>
        </p:txBody>
      </p:sp>
      <p:pic>
        <p:nvPicPr>
          <p:cNvPr id="7" name="Grafik 6">
            <a:extLst>
              <a:ext uri="{FF2B5EF4-FFF2-40B4-BE49-F238E27FC236}">
                <a16:creationId xmlns:a16="http://schemas.microsoft.com/office/drawing/2014/main" id="{62297952-3D3B-4663-A06E-02C595D00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2" y="3464518"/>
            <a:ext cx="4427984" cy="3320988"/>
          </a:xfrm>
          <a:prstGeom prst="rect">
            <a:avLst/>
          </a:prstGeom>
        </p:spPr>
      </p:pic>
      <p:pic>
        <p:nvPicPr>
          <p:cNvPr id="9" name="Grafik 8">
            <a:extLst>
              <a:ext uri="{FF2B5EF4-FFF2-40B4-BE49-F238E27FC236}">
                <a16:creationId xmlns:a16="http://schemas.microsoft.com/office/drawing/2014/main" id="{FB421466-0863-4BCC-A7CA-274F4FBDF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624" y="3463326"/>
            <a:ext cx="4427984" cy="3320988"/>
          </a:xfrm>
          <a:prstGeom prst="rect">
            <a:avLst/>
          </a:prstGeom>
        </p:spPr>
      </p:pic>
    </p:spTree>
    <p:extLst>
      <p:ext uri="{BB962C8B-B14F-4D97-AF65-F5344CB8AC3E}">
        <p14:creationId xmlns:p14="http://schemas.microsoft.com/office/powerpoint/2010/main" val="260604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3B143F4-5322-4D76-A29B-40AAFF92A7D7}"/>
              </a:ext>
            </a:extLst>
          </p:cNvPr>
          <p:cNvSpPr>
            <a:spLocks noGrp="1"/>
          </p:cNvSpPr>
          <p:nvPr>
            <p:ph type="sldNum" sz="quarter" idx="12"/>
          </p:nvPr>
        </p:nvSpPr>
        <p:spPr/>
        <p:txBody>
          <a:bodyPr/>
          <a:lstStyle/>
          <a:p>
            <a:fld id="{CDA3682C-5322-4E10-B1D4-489AC118C698}" type="slidenum">
              <a:rPr lang="ru-RU" smtClean="0"/>
              <a:pPr/>
              <a:t>15</a:t>
            </a:fld>
            <a:endParaRPr lang="ru-RU"/>
          </a:p>
        </p:txBody>
      </p:sp>
      <p:sp>
        <p:nvSpPr>
          <p:cNvPr id="5" name="Rectangle 50">
            <a:extLst>
              <a:ext uri="{FF2B5EF4-FFF2-40B4-BE49-F238E27FC236}">
                <a16:creationId xmlns:a16="http://schemas.microsoft.com/office/drawing/2014/main" id="{8D1A439B-91CF-4A59-A587-9893ED42801E}"/>
              </a:ext>
            </a:extLst>
          </p:cNvPr>
          <p:cNvSpPr>
            <a:spLocks noChangeArrowheads="1"/>
          </p:cNvSpPr>
          <p:nvPr/>
        </p:nvSpPr>
        <p:spPr bwMode="auto">
          <a:xfrm rot="5400000">
            <a:off x="2497460" y="4760601"/>
            <a:ext cx="4149078" cy="4571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 name="Titel 1">
            <a:extLst>
              <a:ext uri="{FF2B5EF4-FFF2-40B4-BE49-F238E27FC236}">
                <a16:creationId xmlns:a16="http://schemas.microsoft.com/office/drawing/2014/main" id="{3D1F5A94-6F99-42EB-8DF3-433BAB113FD2}"/>
              </a:ext>
            </a:extLst>
          </p:cNvPr>
          <p:cNvSpPr txBox="1">
            <a:spLocks/>
          </p:cNvSpPr>
          <p:nvPr/>
        </p:nvSpPr>
        <p:spPr bwMode="auto">
          <a:xfrm>
            <a:off x="1201150" y="993562"/>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endParaRPr lang="de-DE" sz="1600" b="1" kern="0" dirty="0"/>
          </a:p>
        </p:txBody>
      </p:sp>
      <p:sp>
        <p:nvSpPr>
          <p:cNvPr id="7" name="Titel 1">
            <a:extLst>
              <a:ext uri="{FF2B5EF4-FFF2-40B4-BE49-F238E27FC236}">
                <a16:creationId xmlns:a16="http://schemas.microsoft.com/office/drawing/2014/main" id="{9FA81E48-644D-45E6-92A8-8CB551B37149}"/>
              </a:ext>
            </a:extLst>
          </p:cNvPr>
          <p:cNvSpPr txBox="1">
            <a:spLocks/>
          </p:cNvSpPr>
          <p:nvPr/>
        </p:nvSpPr>
        <p:spPr bwMode="auto">
          <a:xfrm>
            <a:off x="1" y="2702351"/>
            <a:ext cx="4549138" cy="36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2400" b="1" kern="0" dirty="0"/>
              <a:t>Bäckerei Merzenich</a:t>
            </a:r>
          </a:p>
        </p:txBody>
      </p:sp>
      <p:sp>
        <p:nvSpPr>
          <p:cNvPr id="8" name="Titel 1">
            <a:extLst>
              <a:ext uri="{FF2B5EF4-FFF2-40B4-BE49-F238E27FC236}">
                <a16:creationId xmlns:a16="http://schemas.microsoft.com/office/drawing/2014/main" id="{CB652EE7-0171-4537-94B4-7C1BAA41D07D}"/>
              </a:ext>
            </a:extLst>
          </p:cNvPr>
          <p:cNvSpPr txBox="1">
            <a:spLocks/>
          </p:cNvSpPr>
          <p:nvPr/>
        </p:nvSpPr>
        <p:spPr bwMode="auto">
          <a:xfrm>
            <a:off x="4572000" y="2702351"/>
            <a:ext cx="4549138" cy="36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2400" b="1" kern="0" dirty="0" err="1"/>
              <a:t>Prümtaler</a:t>
            </a:r>
            <a:r>
              <a:rPr lang="de-DE" sz="2400" b="1" kern="0" dirty="0"/>
              <a:t> Mühlenbäckerei</a:t>
            </a:r>
          </a:p>
        </p:txBody>
      </p:sp>
      <p:sp>
        <p:nvSpPr>
          <p:cNvPr id="9" name="Titel 1">
            <a:extLst>
              <a:ext uri="{FF2B5EF4-FFF2-40B4-BE49-F238E27FC236}">
                <a16:creationId xmlns:a16="http://schemas.microsoft.com/office/drawing/2014/main" id="{4703FF43-0FFD-4707-80A2-16B3233017A1}"/>
              </a:ext>
            </a:extLst>
          </p:cNvPr>
          <p:cNvSpPr txBox="1">
            <a:spLocks/>
          </p:cNvSpPr>
          <p:nvPr/>
        </p:nvSpPr>
        <p:spPr bwMode="auto">
          <a:xfrm>
            <a:off x="153224" y="2702351"/>
            <a:ext cx="4229040" cy="36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2400" b="1" kern="0" dirty="0"/>
              <a:t>Bäckerei Merzenich</a:t>
            </a:r>
          </a:p>
        </p:txBody>
      </p:sp>
      <p:sp>
        <p:nvSpPr>
          <p:cNvPr id="10" name="Titel 1">
            <a:extLst>
              <a:ext uri="{FF2B5EF4-FFF2-40B4-BE49-F238E27FC236}">
                <a16:creationId xmlns:a16="http://schemas.microsoft.com/office/drawing/2014/main" id="{C390FE26-AABF-4567-B535-311F00C8052B}"/>
              </a:ext>
            </a:extLst>
          </p:cNvPr>
          <p:cNvSpPr txBox="1">
            <a:spLocks/>
          </p:cNvSpPr>
          <p:nvPr/>
        </p:nvSpPr>
        <p:spPr bwMode="auto">
          <a:xfrm>
            <a:off x="827584" y="3226601"/>
            <a:ext cx="3721554" cy="360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r>
              <a:rPr lang="de-DE" sz="1600" b="1" kern="0" dirty="0"/>
              <a:t>Tradition seit 1896</a:t>
            </a:r>
          </a:p>
          <a:p>
            <a:endParaRPr lang="de-DE" sz="1600" b="1" kern="0" dirty="0"/>
          </a:p>
          <a:p>
            <a:r>
              <a:rPr lang="de-DE" sz="1600" b="1" kern="0" dirty="0"/>
              <a:t>19x vertreten in der Region,</a:t>
            </a:r>
          </a:p>
          <a:p>
            <a:r>
              <a:rPr lang="de-DE" sz="1600" b="1" kern="0" dirty="0"/>
              <a:t> überwiegend in Köln</a:t>
            </a:r>
          </a:p>
          <a:p>
            <a:endParaRPr lang="de-DE" sz="1600" b="1" kern="0" dirty="0"/>
          </a:p>
          <a:p>
            <a:r>
              <a:rPr lang="de-DE" sz="1600" b="1" kern="0" dirty="0"/>
              <a:t>Verkauf von:</a:t>
            </a:r>
          </a:p>
          <a:p>
            <a:pPr marL="285750" indent="-285750">
              <a:buFont typeface="Arial" panose="020B0604020202020204" pitchFamily="34" charset="0"/>
              <a:buChar char="•"/>
            </a:pPr>
            <a:r>
              <a:rPr lang="de-DE" sz="1600" b="1" kern="0" dirty="0"/>
              <a:t>Brot</a:t>
            </a:r>
          </a:p>
          <a:p>
            <a:pPr marL="285750" indent="-285750">
              <a:buFont typeface="Arial" panose="020B0604020202020204" pitchFamily="34" charset="0"/>
              <a:buChar char="•"/>
            </a:pPr>
            <a:r>
              <a:rPr lang="de-DE" sz="1600" b="1" kern="0" dirty="0"/>
              <a:t>Brötchen</a:t>
            </a:r>
          </a:p>
          <a:p>
            <a:pPr marL="285750" indent="-285750">
              <a:buFont typeface="Arial" panose="020B0604020202020204" pitchFamily="34" charset="0"/>
              <a:buChar char="•"/>
            </a:pPr>
            <a:r>
              <a:rPr lang="de-DE" sz="1600" b="1" kern="0" dirty="0"/>
              <a:t>Gebäck</a:t>
            </a:r>
          </a:p>
          <a:p>
            <a:pPr marL="285750" indent="-285750">
              <a:buFont typeface="Arial" panose="020B0604020202020204" pitchFamily="34" charset="0"/>
              <a:buChar char="•"/>
            </a:pPr>
            <a:r>
              <a:rPr lang="de-DE" sz="1600" b="1" kern="0" dirty="0"/>
              <a:t>Torten</a:t>
            </a:r>
          </a:p>
          <a:p>
            <a:pPr marL="285750" indent="-285750">
              <a:buFont typeface="Arial" panose="020B0604020202020204" pitchFamily="34" charset="0"/>
              <a:buChar char="•"/>
            </a:pPr>
            <a:r>
              <a:rPr lang="de-DE" sz="1600" b="1" kern="0" dirty="0"/>
              <a:t>Saisonartikeln</a:t>
            </a:r>
          </a:p>
          <a:p>
            <a:pPr marL="285750" indent="-285750">
              <a:buFont typeface="Arial" panose="020B0604020202020204" pitchFamily="34" charset="0"/>
              <a:buChar char="•"/>
            </a:pPr>
            <a:endParaRPr lang="de-DE" sz="1600" b="1" kern="0" dirty="0"/>
          </a:p>
          <a:p>
            <a:endParaRPr lang="de-DE" sz="1400" b="1" kern="0" dirty="0"/>
          </a:p>
        </p:txBody>
      </p:sp>
      <p:sp>
        <p:nvSpPr>
          <p:cNvPr id="11" name="Titel 1">
            <a:extLst>
              <a:ext uri="{FF2B5EF4-FFF2-40B4-BE49-F238E27FC236}">
                <a16:creationId xmlns:a16="http://schemas.microsoft.com/office/drawing/2014/main" id="{949A459B-5469-4C50-9542-F23E0CDABA1D}"/>
              </a:ext>
            </a:extLst>
          </p:cNvPr>
          <p:cNvSpPr txBox="1">
            <a:spLocks/>
          </p:cNvSpPr>
          <p:nvPr/>
        </p:nvSpPr>
        <p:spPr bwMode="auto">
          <a:xfrm>
            <a:off x="4905751" y="3226601"/>
            <a:ext cx="4233236" cy="365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r>
              <a:rPr lang="de-DE" sz="1600" b="1" kern="0" dirty="0"/>
              <a:t>Produkte aus </a:t>
            </a:r>
            <a:r>
              <a:rPr lang="de-DE" sz="1600" b="1" kern="0" dirty="0" err="1"/>
              <a:t>Lünebach</a:t>
            </a:r>
            <a:r>
              <a:rPr lang="de-DE" sz="1600" b="1" kern="0" dirty="0"/>
              <a:t> in der Eifel</a:t>
            </a:r>
          </a:p>
          <a:p>
            <a:endParaRPr lang="de-DE" sz="1600" b="1" kern="0" dirty="0"/>
          </a:p>
          <a:p>
            <a:r>
              <a:rPr lang="de-DE" sz="1600" b="1" kern="0" dirty="0"/>
              <a:t>5 </a:t>
            </a:r>
            <a:r>
              <a:rPr lang="de-DE" sz="1600" b="1" kern="0" dirty="0" err="1"/>
              <a:t>Fillialen</a:t>
            </a:r>
            <a:r>
              <a:rPr lang="de-DE" sz="1600" b="1" kern="0" dirty="0"/>
              <a:t> und auf 128 Märkten vertreten</a:t>
            </a:r>
          </a:p>
          <a:p>
            <a:endParaRPr lang="de-DE" sz="1600" b="1" kern="0" dirty="0"/>
          </a:p>
          <a:p>
            <a:endParaRPr lang="de-DE" sz="1600" b="1" kern="0" dirty="0"/>
          </a:p>
          <a:p>
            <a:r>
              <a:rPr lang="de-DE" sz="1600" b="1" kern="0" dirty="0"/>
              <a:t>Verkauf von:</a:t>
            </a:r>
          </a:p>
          <a:p>
            <a:pPr marL="285750" indent="-285750">
              <a:buFont typeface="Arial" panose="020B0604020202020204" pitchFamily="34" charset="0"/>
              <a:buChar char="•"/>
            </a:pPr>
            <a:r>
              <a:rPr lang="de-DE" sz="1600" b="1" kern="0" dirty="0"/>
              <a:t>Brot</a:t>
            </a:r>
          </a:p>
          <a:p>
            <a:pPr marL="285750" indent="-285750">
              <a:buFont typeface="Arial" panose="020B0604020202020204" pitchFamily="34" charset="0"/>
              <a:buChar char="•"/>
            </a:pPr>
            <a:r>
              <a:rPr lang="de-DE" sz="1600" b="1" kern="0" dirty="0"/>
              <a:t>Brötchen</a:t>
            </a:r>
          </a:p>
          <a:p>
            <a:pPr marL="285750" indent="-285750">
              <a:buFont typeface="Arial" panose="020B0604020202020204" pitchFamily="34" charset="0"/>
              <a:buChar char="•"/>
            </a:pPr>
            <a:r>
              <a:rPr lang="de-DE" sz="1600" b="1" kern="0" dirty="0"/>
              <a:t>Kuchen / Sahnetorte</a:t>
            </a:r>
          </a:p>
          <a:p>
            <a:pPr marL="285750" indent="-285750">
              <a:buFont typeface="Arial" panose="020B0604020202020204" pitchFamily="34" charset="0"/>
              <a:buChar char="•"/>
            </a:pPr>
            <a:r>
              <a:rPr lang="de-DE" sz="1600" b="1" kern="0" dirty="0"/>
              <a:t>Hefefeingebäck</a:t>
            </a:r>
          </a:p>
          <a:p>
            <a:pPr marL="285750" indent="-285750">
              <a:buFont typeface="Arial" panose="020B0604020202020204" pitchFamily="34" charset="0"/>
              <a:buChar char="•"/>
            </a:pPr>
            <a:r>
              <a:rPr lang="de-DE" sz="1600" b="1" kern="0" dirty="0"/>
              <a:t>Teilchen</a:t>
            </a:r>
          </a:p>
          <a:p>
            <a:pPr marL="285750" indent="-285750">
              <a:buFont typeface="Arial" panose="020B0604020202020204" pitchFamily="34" charset="0"/>
              <a:buChar char="•"/>
            </a:pPr>
            <a:r>
              <a:rPr lang="de-DE" sz="1600" b="1" kern="0" dirty="0"/>
              <a:t>Kuchenschnitten</a:t>
            </a:r>
          </a:p>
          <a:p>
            <a:pPr marL="285750" indent="-285750">
              <a:buFont typeface="Arial" panose="020B0604020202020204" pitchFamily="34" charset="0"/>
              <a:buChar char="•"/>
            </a:pPr>
            <a:r>
              <a:rPr lang="de-DE" sz="1600" b="1" kern="0" dirty="0"/>
              <a:t>Toastbrot</a:t>
            </a:r>
          </a:p>
        </p:txBody>
      </p:sp>
      <p:sp>
        <p:nvSpPr>
          <p:cNvPr id="12" name="Rectangle 50">
            <a:extLst>
              <a:ext uri="{FF2B5EF4-FFF2-40B4-BE49-F238E27FC236}">
                <a16:creationId xmlns:a16="http://schemas.microsoft.com/office/drawing/2014/main" id="{E50BE792-1232-4D1C-94A1-D1FED5110699}"/>
              </a:ext>
            </a:extLst>
          </p:cNvPr>
          <p:cNvSpPr>
            <a:spLocks noChangeArrowheads="1"/>
          </p:cNvSpPr>
          <p:nvPr/>
        </p:nvSpPr>
        <p:spPr bwMode="auto">
          <a:xfrm rot="10800000">
            <a:off x="233365" y="3065358"/>
            <a:ext cx="8712968" cy="4571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224124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222CC9E-77BE-4D87-9D20-98598DF0B9AF}"/>
              </a:ext>
            </a:extLst>
          </p:cNvPr>
          <p:cNvSpPr>
            <a:spLocks noGrp="1"/>
          </p:cNvSpPr>
          <p:nvPr>
            <p:ph type="sldNum" sz="quarter" idx="12"/>
          </p:nvPr>
        </p:nvSpPr>
        <p:spPr/>
        <p:txBody>
          <a:bodyPr/>
          <a:lstStyle/>
          <a:p>
            <a:fld id="{CDA3682C-5322-4E10-B1D4-489AC118C698}" type="slidenum">
              <a:rPr lang="ru-RU" smtClean="0"/>
              <a:pPr/>
              <a:t>16</a:t>
            </a:fld>
            <a:endParaRPr lang="ru-RU"/>
          </a:p>
        </p:txBody>
      </p:sp>
      <p:graphicFrame>
        <p:nvGraphicFramePr>
          <p:cNvPr id="6" name="Tabelle 5">
            <a:extLst>
              <a:ext uri="{FF2B5EF4-FFF2-40B4-BE49-F238E27FC236}">
                <a16:creationId xmlns:a16="http://schemas.microsoft.com/office/drawing/2014/main" id="{95D2DC2E-97C2-47CE-9DBC-F09FA5054A74}"/>
              </a:ext>
            </a:extLst>
          </p:cNvPr>
          <p:cNvGraphicFramePr>
            <a:graphicFrameLocks noGrp="1"/>
          </p:cNvGraphicFramePr>
          <p:nvPr>
            <p:extLst>
              <p:ext uri="{D42A27DB-BD31-4B8C-83A1-F6EECF244321}">
                <p14:modId xmlns:p14="http://schemas.microsoft.com/office/powerpoint/2010/main" val="1872632078"/>
              </p:ext>
            </p:extLst>
          </p:nvPr>
        </p:nvGraphicFramePr>
        <p:xfrm>
          <a:off x="6996" y="2675644"/>
          <a:ext cx="4060947" cy="822960"/>
        </p:xfrm>
        <a:graphic>
          <a:graphicData uri="http://schemas.openxmlformats.org/drawingml/2006/table">
            <a:tbl>
              <a:tblPr/>
              <a:tblGrid>
                <a:gridCol w="2386633">
                  <a:extLst>
                    <a:ext uri="{9D8B030D-6E8A-4147-A177-3AD203B41FA5}">
                      <a16:colId xmlns:a16="http://schemas.microsoft.com/office/drawing/2014/main" val="3219432986"/>
                    </a:ext>
                  </a:extLst>
                </a:gridCol>
                <a:gridCol w="1674314">
                  <a:extLst>
                    <a:ext uri="{9D8B030D-6E8A-4147-A177-3AD203B41FA5}">
                      <a16:colId xmlns:a16="http://schemas.microsoft.com/office/drawing/2014/main" val="3476602110"/>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Jahre</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11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Ca. 15 – 16</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7" name="Titel 1">
            <a:extLst>
              <a:ext uri="{FF2B5EF4-FFF2-40B4-BE49-F238E27FC236}">
                <a16:creationId xmlns:a16="http://schemas.microsoft.com/office/drawing/2014/main" id="{98846F04-8531-473A-BEF7-079144910B72}"/>
              </a:ext>
            </a:extLst>
          </p:cNvPr>
          <p:cNvSpPr txBox="1">
            <a:spLocks/>
          </p:cNvSpPr>
          <p:nvPr/>
        </p:nvSpPr>
        <p:spPr bwMode="auto">
          <a:xfrm>
            <a:off x="1224011" y="1132108"/>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(Händlerbefragung)</a:t>
            </a:r>
          </a:p>
        </p:txBody>
      </p:sp>
      <p:sp>
        <p:nvSpPr>
          <p:cNvPr id="8" name="Content Placeholder 8">
            <a:extLst>
              <a:ext uri="{FF2B5EF4-FFF2-40B4-BE49-F238E27FC236}">
                <a16:creationId xmlns:a16="http://schemas.microsoft.com/office/drawing/2014/main" id="{2B4ABBCE-F0B4-43EF-BC4F-D44D1194655B}"/>
              </a:ext>
            </a:extLst>
          </p:cNvPr>
          <p:cNvSpPr>
            <a:spLocks noGrp="1"/>
          </p:cNvSpPr>
          <p:nvPr>
            <p:ph idx="1"/>
          </p:nvPr>
        </p:nvSpPr>
        <p:spPr>
          <a:xfrm>
            <a:off x="-3056" y="2276779"/>
            <a:ext cx="9143999" cy="286126"/>
          </a:xfrm>
        </p:spPr>
        <p:txBody>
          <a:bodyPr/>
          <a:lstStyle/>
          <a:p>
            <a:pPr marL="0" indent="0">
              <a:buNone/>
            </a:pPr>
            <a:r>
              <a:rPr lang="de-DE" sz="1600" dirty="0"/>
              <a:t> </a:t>
            </a:r>
            <a:r>
              <a:rPr lang="de-DE" sz="1600" b="1" dirty="0"/>
              <a:t>Seit wann haben Sie ihren Stand auf dem Bonner Marktplatz? </a:t>
            </a:r>
          </a:p>
        </p:txBody>
      </p:sp>
      <p:sp>
        <p:nvSpPr>
          <p:cNvPr id="9" name="Content Placeholder 8">
            <a:extLst>
              <a:ext uri="{FF2B5EF4-FFF2-40B4-BE49-F238E27FC236}">
                <a16:creationId xmlns:a16="http://schemas.microsoft.com/office/drawing/2014/main" id="{D3365B3E-6447-49F1-A121-B7CAFD5DDEC7}"/>
              </a:ext>
            </a:extLst>
          </p:cNvPr>
          <p:cNvSpPr txBox="1">
            <a:spLocks/>
          </p:cNvSpPr>
          <p:nvPr/>
        </p:nvSpPr>
        <p:spPr bwMode="auto">
          <a:xfrm>
            <a:off x="-3055" y="3724083"/>
            <a:ext cx="9143999" cy="32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sz="1600" b="1" kern="0" dirty="0"/>
              <a:t>Haben Sie eher Stamm- oder Laufkundschaft? </a:t>
            </a:r>
          </a:p>
        </p:txBody>
      </p:sp>
      <p:graphicFrame>
        <p:nvGraphicFramePr>
          <p:cNvPr id="11" name="Tabelle 10">
            <a:extLst>
              <a:ext uri="{FF2B5EF4-FFF2-40B4-BE49-F238E27FC236}">
                <a16:creationId xmlns:a16="http://schemas.microsoft.com/office/drawing/2014/main" id="{A84379D2-A0DF-4322-8451-5DB172680D1E}"/>
              </a:ext>
            </a:extLst>
          </p:cNvPr>
          <p:cNvGraphicFramePr>
            <a:graphicFrameLocks noGrp="1"/>
          </p:cNvGraphicFramePr>
          <p:nvPr>
            <p:extLst>
              <p:ext uri="{D42A27DB-BD31-4B8C-83A1-F6EECF244321}">
                <p14:modId xmlns:p14="http://schemas.microsoft.com/office/powerpoint/2010/main" val="2093208883"/>
              </p:ext>
            </p:extLst>
          </p:nvPr>
        </p:nvGraphicFramePr>
        <p:xfrm>
          <a:off x="-2" y="4089677"/>
          <a:ext cx="5724128" cy="822960"/>
        </p:xfrm>
        <a:graphic>
          <a:graphicData uri="http://schemas.openxmlformats.org/drawingml/2006/table">
            <a:tbl>
              <a:tblPr/>
              <a:tblGrid>
                <a:gridCol w="2405614">
                  <a:extLst>
                    <a:ext uri="{9D8B030D-6E8A-4147-A177-3AD203B41FA5}">
                      <a16:colId xmlns:a16="http://schemas.microsoft.com/office/drawing/2014/main" val="3219432986"/>
                    </a:ext>
                  </a:extLst>
                </a:gridCol>
                <a:gridCol w="1687631">
                  <a:extLst>
                    <a:ext uri="{9D8B030D-6E8A-4147-A177-3AD203B41FA5}">
                      <a16:colId xmlns:a16="http://schemas.microsoft.com/office/drawing/2014/main" val="3476602110"/>
                    </a:ext>
                  </a:extLst>
                </a:gridCol>
                <a:gridCol w="1630883">
                  <a:extLst>
                    <a:ext uri="{9D8B030D-6E8A-4147-A177-3AD203B41FA5}">
                      <a16:colId xmlns:a16="http://schemas.microsoft.com/office/drawing/2014/main" val="28493935"/>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Stammkunden</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600" b="1" i="0" u="none" strike="noStrike" cap="none" normalizeH="0" baseline="0" dirty="0">
                          <a:ln>
                            <a:noFill/>
                          </a:ln>
                          <a:solidFill>
                            <a:srgbClr val="373737"/>
                          </a:solidFill>
                          <a:effectLst/>
                          <a:latin typeface="Arial" charset="0"/>
                          <a:ea typeface="굴림" pitchFamily="34" charset="-127"/>
                        </a:rPr>
                        <a:t>Laufkundschaft</a:t>
                      </a:r>
                      <a:endParaRPr kumimoji="0" lang="ko-KR" altLang="en-US" sz="16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r>
                        <a:rPr kumimoji="0" lang="de-DE" altLang="ko-KR" sz="800" b="0" i="0" u="none" strike="noStrike" cap="none" normalizeH="0" baseline="0" dirty="0">
                          <a:ln>
                            <a:noFill/>
                          </a:ln>
                          <a:solidFill>
                            <a:srgbClr val="373737"/>
                          </a:solidFill>
                          <a:effectLst/>
                          <a:latin typeface="Arial" charset="0"/>
                          <a:ea typeface="굴림" pitchFamily="34" charset="-127"/>
                        </a:rPr>
                        <a:t>1</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12" name="Content Placeholder 8">
            <a:extLst>
              <a:ext uri="{FF2B5EF4-FFF2-40B4-BE49-F238E27FC236}">
                <a16:creationId xmlns:a16="http://schemas.microsoft.com/office/drawing/2014/main" id="{7675CC00-B4E3-4117-BC65-F5A86510DAD4}"/>
              </a:ext>
            </a:extLst>
          </p:cNvPr>
          <p:cNvSpPr txBox="1">
            <a:spLocks/>
          </p:cNvSpPr>
          <p:nvPr/>
        </p:nvSpPr>
        <p:spPr bwMode="auto">
          <a:xfrm>
            <a:off x="6996" y="5127981"/>
            <a:ext cx="9143999" cy="3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b="1" kern="0" dirty="0"/>
              <a:t> </a:t>
            </a:r>
            <a:r>
              <a:rPr lang="de-DE" sz="1600" b="1" kern="0" dirty="0"/>
              <a:t>Welcher Personenkreis kauft hauptsächlich bei Ihnen ein?</a:t>
            </a:r>
          </a:p>
        </p:txBody>
      </p:sp>
      <p:graphicFrame>
        <p:nvGraphicFramePr>
          <p:cNvPr id="13" name="Tabelle 12">
            <a:extLst>
              <a:ext uri="{FF2B5EF4-FFF2-40B4-BE49-F238E27FC236}">
                <a16:creationId xmlns:a16="http://schemas.microsoft.com/office/drawing/2014/main" id="{94C0E30F-7586-402B-BE26-737D40A525C5}"/>
              </a:ext>
            </a:extLst>
          </p:cNvPr>
          <p:cNvGraphicFramePr>
            <a:graphicFrameLocks noGrp="1"/>
          </p:cNvGraphicFramePr>
          <p:nvPr>
            <p:extLst>
              <p:ext uri="{D42A27DB-BD31-4B8C-83A1-F6EECF244321}">
                <p14:modId xmlns:p14="http://schemas.microsoft.com/office/powerpoint/2010/main" val="2843184578"/>
              </p:ext>
            </p:extLst>
          </p:nvPr>
        </p:nvGraphicFramePr>
        <p:xfrm>
          <a:off x="-2" y="5555275"/>
          <a:ext cx="9143999" cy="969350"/>
        </p:xfrm>
        <a:graphic>
          <a:graphicData uri="http://schemas.openxmlformats.org/drawingml/2006/table">
            <a:tbl>
              <a:tblPr/>
              <a:tblGrid>
                <a:gridCol w="2404765">
                  <a:extLst>
                    <a:ext uri="{9D8B030D-6E8A-4147-A177-3AD203B41FA5}">
                      <a16:colId xmlns:a16="http://schemas.microsoft.com/office/drawing/2014/main" val="3219432986"/>
                    </a:ext>
                  </a:extLst>
                </a:gridCol>
                <a:gridCol w="1248361">
                  <a:extLst>
                    <a:ext uri="{9D8B030D-6E8A-4147-A177-3AD203B41FA5}">
                      <a16:colId xmlns:a16="http://schemas.microsoft.com/office/drawing/2014/main" val="3476602110"/>
                    </a:ext>
                  </a:extLst>
                </a:gridCol>
                <a:gridCol w="1455528">
                  <a:extLst>
                    <a:ext uri="{9D8B030D-6E8A-4147-A177-3AD203B41FA5}">
                      <a16:colId xmlns:a16="http://schemas.microsoft.com/office/drawing/2014/main" val="28493935"/>
                    </a:ext>
                  </a:extLst>
                </a:gridCol>
                <a:gridCol w="1479751">
                  <a:extLst>
                    <a:ext uri="{9D8B030D-6E8A-4147-A177-3AD203B41FA5}">
                      <a16:colId xmlns:a16="http://schemas.microsoft.com/office/drawing/2014/main" val="302282227"/>
                    </a:ext>
                  </a:extLst>
                </a:gridCol>
                <a:gridCol w="1367973">
                  <a:extLst>
                    <a:ext uri="{9D8B030D-6E8A-4147-A177-3AD203B41FA5}">
                      <a16:colId xmlns:a16="http://schemas.microsoft.com/office/drawing/2014/main" val="3851259164"/>
                    </a:ext>
                  </a:extLst>
                </a:gridCol>
                <a:gridCol w="1187621">
                  <a:extLst>
                    <a:ext uri="{9D8B030D-6E8A-4147-A177-3AD203B41FA5}">
                      <a16:colId xmlns:a16="http://schemas.microsoft.com/office/drawing/2014/main" val="2755679156"/>
                    </a:ext>
                  </a:extLst>
                </a:gridCol>
              </a:tblGrid>
              <a:tr h="420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200" b="1" i="0" u="none" strike="noStrike" cap="none" normalizeH="0" baseline="0" dirty="0">
                          <a:ln>
                            <a:noFill/>
                          </a:ln>
                          <a:solidFill>
                            <a:srgbClr val="373737"/>
                          </a:solidFill>
                          <a:effectLst/>
                          <a:latin typeface="Arial" charset="0"/>
                          <a:ea typeface="굴림" pitchFamily="34" charset="-127"/>
                        </a:rPr>
                        <a:t>Schüler / Studenten</a:t>
                      </a:r>
                      <a:endParaRPr kumimoji="0" lang="ko-KR" altLang="en-US" sz="12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dirty="0">
                          <a:ln>
                            <a:noFill/>
                          </a:ln>
                          <a:solidFill>
                            <a:srgbClr val="373737"/>
                          </a:solidFill>
                          <a:effectLst/>
                          <a:latin typeface="Arial" charset="0"/>
                          <a:ea typeface="굴림" pitchFamily="34" charset="-127"/>
                        </a:rPr>
                        <a:t>25 – 39 Jahre</a:t>
                      </a:r>
                      <a:endParaRPr kumimoji="0" lang="ko-KR" altLang="en-US" sz="12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200" b="1" i="0" u="none" strike="noStrike" cap="none" normalizeH="0" baseline="0" dirty="0">
                          <a:ln>
                            <a:noFill/>
                          </a:ln>
                          <a:solidFill>
                            <a:srgbClr val="373737"/>
                          </a:solidFill>
                          <a:effectLst/>
                          <a:latin typeface="Arial" charset="0"/>
                          <a:ea typeface="굴림" pitchFamily="34" charset="-127"/>
                        </a:rPr>
                        <a:t>40 – 65 Jahre</a:t>
                      </a:r>
                      <a:endParaRPr kumimoji="0" lang="ko-KR" altLang="en-US" sz="12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200" b="1" i="0" u="none" strike="noStrike" cap="none" normalizeH="0" baseline="0" dirty="0">
                          <a:ln>
                            <a:noFill/>
                          </a:ln>
                          <a:solidFill>
                            <a:srgbClr val="373737"/>
                          </a:solidFill>
                          <a:effectLst/>
                          <a:latin typeface="Arial" charset="0"/>
                          <a:ea typeface="굴림" pitchFamily="34" charset="-127"/>
                        </a:rPr>
                        <a:t>Rentner</a:t>
                      </a:r>
                      <a:endParaRPr kumimoji="0" lang="ko-KR" altLang="en-US" sz="12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200" b="1" i="0" u="none" strike="noStrike" cap="none" normalizeH="0" baseline="0" dirty="0">
                          <a:ln>
                            <a:noFill/>
                          </a:ln>
                          <a:solidFill>
                            <a:srgbClr val="373737"/>
                          </a:solidFill>
                          <a:effectLst/>
                          <a:latin typeface="Arial" charset="0"/>
                          <a:ea typeface="굴림" pitchFamily="34" charset="-127"/>
                        </a:rPr>
                        <a:t>Alle Altersklassen</a:t>
                      </a:r>
                      <a:endParaRPr kumimoji="0" lang="ko-KR" altLang="en-US" sz="12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803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803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14" name="Content Placeholder 8">
            <a:extLst>
              <a:ext uri="{FF2B5EF4-FFF2-40B4-BE49-F238E27FC236}">
                <a16:creationId xmlns:a16="http://schemas.microsoft.com/office/drawing/2014/main" id="{49E6CA8D-5D68-4975-90B2-D956CF8D09EA}"/>
              </a:ext>
            </a:extLst>
          </p:cNvPr>
          <p:cNvSpPr txBox="1">
            <a:spLocks/>
          </p:cNvSpPr>
          <p:nvPr/>
        </p:nvSpPr>
        <p:spPr bwMode="auto">
          <a:xfrm>
            <a:off x="6012160" y="4017999"/>
            <a:ext cx="3024336" cy="10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sz="800" kern="0" dirty="0"/>
              <a:t>*1 </a:t>
            </a:r>
          </a:p>
          <a:p>
            <a:pPr marL="0" indent="0">
              <a:buFontTx/>
              <a:buNone/>
            </a:pPr>
            <a:r>
              <a:rPr lang="de-DE" sz="1600" kern="0" dirty="0"/>
              <a:t>Bei Veranstaltungen auch    Laufkundschaft. Die Nachfrage dreht sich.</a:t>
            </a:r>
            <a:endParaRPr lang="de-DE" sz="800" kern="0" dirty="0"/>
          </a:p>
        </p:txBody>
      </p:sp>
    </p:spTree>
    <p:extLst>
      <p:ext uri="{BB962C8B-B14F-4D97-AF65-F5344CB8AC3E}">
        <p14:creationId xmlns:p14="http://schemas.microsoft.com/office/powerpoint/2010/main" val="96767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222CC9E-77BE-4D87-9D20-98598DF0B9AF}"/>
              </a:ext>
            </a:extLst>
          </p:cNvPr>
          <p:cNvSpPr>
            <a:spLocks noGrp="1"/>
          </p:cNvSpPr>
          <p:nvPr>
            <p:ph type="sldNum" sz="quarter" idx="12"/>
          </p:nvPr>
        </p:nvSpPr>
        <p:spPr/>
        <p:txBody>
          <a:bodyPr/>
          <a:lstStyle/>
          <a:p>
            <a:fld id="{CDA3682C-5322-4E10-B1D4-489AC118C698}" type="slidenum">
              <a:rPr lang="ru-RU" smtClean="0"/>
              <a:pPr/>
              <a:t>17</a:t>
            </a:fld>
            <a:endParaRPr lang="ru-RU"/>
          </a:p>
        </p:txBody>
      </p:sp>
      <p:graphicFrame>
        <p:nvGraphicFramePr>
          <p:cNvPr id="6" name="Tabelle 5">
            <a:extLst>
              <a:ext uri="{FF2B5EF4-FFF2-40B4-BE49-F238E27FC236}">
                <a16:creationId xmlns:a16="http://schemas.microsoft.com/office/drawing/2014/main" id="{95D2DC2E-97C2-47CE-9DBC-F09FA5054A74}"/>
              </a:ext>
            </a:extLst>
          </p:cNvPr>
          <p:cNvGraphicFramePr>
            <a:graphicFrameLocks noGrp="1"/>
          </p:cNvGraphicFramePr>
          <p:nvPr>
            <p:extLst>
              <p:ext uri="{D42A27DB-BD31-4B8C-83A1-F6EECF244321}">
                <p14:modId xmlns:p14="http://schemas.microsoft.com/office/powerpoint/2010/main" val="719183688"/>
              </p:ext>
            </p:extLst>
          </p:nvPr>
        </p:nvGraphicFramePr>
        <p:xfrm>
          <a:off x="6997" y="2965545"/>
          <a:ext cx="6539368" cy="822960"/>
        </p:xfrm>
        <a:graphic>
          <a:graphicData uri="http://schemas.openxmlformats.org/drawingml/2006/table">
            <a:tbl>
              <a:tblPr/>
              <a:tblGrid>
                <a:gridCol w="1738719">
                  <a:extLst>
                    <a:ext uri="{9D8B030D-6E8A-4147-A177-3AD203B41FA5}">
                      <a16:colId xmlns:a16="http://schemas.microsoft.com/office/drawing/2014/main" val="3219432986"/>
                    </a:ext>
                  </a:extLst>
                </a:gridCol>
                <a:gridCol w="1219778">
                  <a:extLst>
                    <a:ext uri="{9D8B030D-6E8A-4147-A177-3AD203B41FA5}">
                      <a16:colId xmlns:a16="http://schemas.microsoft.com/office/drawing/2014/main" val="3476602110"/>
                    </a:ext>
                  </a:extLst>
                </a:gridCol>
                <a:gridCol w="1178763">
                  <a:extLst>
                    <a:ext uri="{9D8B030D-6E8A-4147-A177-3AD203B41FA5}">
                      <a16:colId xmlns:a16="http://schemas.microsoft.com/office/drawing/2014/main" val="28493935"/>
                    </a:ext>
                  </a:extLst>
                </a:gridCol>
                <a:gridCol w="1198380">
                  <a:extLst>
                    <a:ext uri="{9D8B030D-6E8A-4147-A177-3AD203B41FA5}">
                      <a16:colId xmlns:a16="http://schemas.microsoft.com/office/drawing/2014/main" val="302282227"/>
                    </a:ext>
                  </a:extLst>
                </a:gridCol>
                <a:gridCol w="1203728">
                  <a:extLst>
                    <a:ext uri="{9D8B030D-6E8A-4147-A177-3AD203B41FA5}">
                      <a16:colId xmlns:a16="http://schemas.microsoft.com/office/drawing/2014/main" val="3851259164"/>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600" b="1" i="0" u="none" strike="noStrike" cap="none" normalizeH="0" baseline="0" dirty="0">
                          <a:ln>
                            <a:noFill/>
                          </a:ln>
                          <a:solidFill>
                            <a:srgbClr val="373737"/>
                          </a:solidFill>
                          <a:effectLst/>
                          <a:latin typeface="Arial" charset="0"/>
                          <a:ea typeface="굴림" pitchFamily="34" charset="-127"/>
                        </a:rPr>
                        <a:t>Immer</a:t>
                      </a:r>
                      <a:endParaRPr kumimoji="0" lang="ko-KR" altLang="en-US" sz="16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600" b="1" i="0" u="none" strike="noStrike" cap="none" normalizeH="0" baseline="0" dirty="0">
                          <a:ln>
                            <a:noFill/>
                          </a:ln>
                          <a:solidFill>
                            <a:srgbClr val="373737"/>
                          </a:solidFill>
                          <a:effectLst/>
                          <a:latin typeface="Arial" charset="0"/>
                          <a:ea typeface="굴림" pitchFamily="34" charset="-127"/>
                        </a:rPr>
                        <a:t>Ab und an</a:t>
                      </a:r>
                      <a:endParaRPr kumimoji="0" lang="ko-KR" altLang="en-US" sz="16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600" b="1" i="0" u="none" strike="noStrike" cap="none" normalizeH="0" baseline="0" dirty="0">
                          <a:ln>
                            <a:noFill/>
                          </a:ln>
                          <a:solidFill>
                            <a:srgbClr val="373737"/>
                          </a:solidFill>
                          <a:effectLst/>
                          <a:latin typeface="Arial" charset="0"/>
                          <a:ea typeface="굴림" pitchFamily="34" charset="-127"/>
                        </a:rPr>
                        <a:t>Selten</a:t>
                      </a:r>
                      <a:endParaRPr kumimoji="0" lang="ko-KR" altLang="en-US" sz="16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600" b="1" i="0" u="none" strike="noStrike" cap="none" normalizeH="0" baseline="0" dirty="0">
                          <a:ln>
                            <a:noFill/>
                          </a:ln>
                          <a:solidFill>
                            <a:srgbClr val="373737"/>
                          </a:solidFill>
                          <a:effectLst/>
                          <a:latin typeface="Arial" charset="0"/>
                          <a:ea typeface="굴림" pitchFamily="34" charset="-127"/>
                        </a:rPr>
                        <a:t>Nie</a:t>
                      </a:r>
                      <a:endParaRPr kumimoji="0" lang="ko-KR" altLang="en-US" sz="16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7" name="Titel 1">
            <a:extLst>
              <a:ext uri="{FF2B5EF4-FFF2-40B4-BE49-F238E27FC236}">
                <a16:creationId xmlns:a16="http://schemas.microsoft.com/office/drawing/2014/main" id="{98846F04-8531-473A-BEF7-079144910B72}"/>
              </a:ext>
            </a:extLst>
          </p:cNvPr>
          <p:cNvSpPr txBox="1">
            <a:spLocks/>
          </p:cNvSpPr>
          <p:nvPr/>
        </p:nvSpPr>
        <p:spPr bwMode="auto">
          <a:xfrm>
            <a:off x="1231008" y="1129900"/>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(Händlerbefragung)</a:t>
            </a:r>
          </a:p>
        </p:txBody>
      </p:sp>
      <p:sp>
        <p:nvSpPr>
          <p:cNvPr id="8" name="Content Placeholder 8">
            <a:extLst>
              <a:ext uri="{FF2B5EF4-FFF2-40B4-BE49-F238E27FC236}">
                <a16:creationId xmlns:a16="http://schemas.microsoft.com/office/drawing/2014/main" id="{2B4ABBCE-F0B4-43EF-BC4F-D44D1194655B}"/>
              </a:ext>
            </a:extLst>
          </p:cNvPr>
          <p:cNvSpPr>
            <a:spLocks noGrp="1"/>
          </p:cNvSpPr>
          <p:nvPr>
            <p:ph idx="1"/>
          </p:nvPr>
        </p:nvSpPr>
        <p:spPr>
          <a:xfrm>
            <a:off x="6997" y="2641807"/>
            <a:ext cx="9143999" cy="323738"/>
          </a:xfrm>
        </p:spPr>
        <p:txBody>
          <a:bodyPr/>
          <a:lstStyle/>
          <a:p>
            <a:pPr marL="0" indent="0">
              <a:buNone/>
            </a:pPr>
            <a:r>
              <a:rPr lang="de-DE" sz="1600" dirty="0"/>
              <a:t> </a:t>
            </a:r>
            <a:r>
              <a:rPr lang="de-DE" sz="1600" b="1" dirty="0"/>
              <a:t>Versuchen die Kunden den Preis zu verhandeln?</a:t>
            </a:r>
          </a:p>
        </p:txBody>
      </p:sp>
      <p:sp>
        <p:nvSpPr>
          <p:cNvPr id="9" name="Content Placeholder 8">
            <a:extLst>
              <a:ext uri="{FF2B5EF4-FFF2-40B4-BE49-F238E27FC236}">
                <a16:creationId xmlns:a16="http://schemas.microsoft.com/office/drawing/2014/main" id="{D3365B3E-6447-49F1-A121-B7CAFD5DDEC7}"/>
              </a:ext>
            </a:extLst>
          </p:cNvPr>
          <p:cNvSpPr txBox="1">
            <a:spLocks/>
          </p:cNvSpPr>
          <p:nvPr/>
        </p:nvSpPr>
        <p:spPr bwMode="auto">
          <a:xfrm>
            <a:off x="1" y="3980466"/>
            <a:ext cx="9143999" cy="32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Handeln Sie gerne mit Kunden?</a:t>
            </a:r>
          </a:p>
        </p:txBody>
      </p:sp>
      <p:graphicFrame>
        <p:nvGraphicFramePr>
          <p:cNvPr id="11" name="Tabelle 10">
            <a:extLst>
              <a:ext uri="{FF2B5EF4-FFF2-40B4-BE49-F238E27FC236}">
                <a16:creationId xmlns:a16="http://schemas.microsoft.com/office/drawing/2014/main" id="{A84379D2-A0DF-4322-8451-5DB172680D1E}"/>
              </a:ext>
            </a:extLst>
          </p:cNvPr>
          <p:cNvGraphicFramePr>
            <a:graphicFrameLocks noGrp="1"/>
          </p:cNvGraphicFramePr>
          <p:nvPr>
            <p:extLst>
              <p:ext uri="{D42A27DB-BD31-4B8C-83A1-F6EECF244321}">
                <p14:modId xmlns:p14="http://schemas.microsoft.com/office/powerpoint/2010/main" val="4226005830"/>
              </p:ext>
            </p:extLst>
          </p:nvPr>
        </p:nvGraphicFramePr>
        <p:xfrm>
          <a:off x="0" y="4365390"/>
          <a:ext cx="4137260" cy="822960"/>
        </p:xfrm>
        <a:graphic>
          <a:graphicData uri="http://schemas.openxmlformats.org/drawingml/2006/table">
            <a:tbl>
              <a:tblPr/>
              <a:tblGrid>
                <a:gridCol w="1738719">
                  <a:extLst>
                    <a:ext uri="{9D8B030D-6E8A-4147-A177-3AD203B41FA5}">
                      <a16:colId xmlns:a16="http://schemas.microsoft.com/office/drawing/2014/main" val="3219432986"/>
                    </a:ext>
                  </a:extLst>
                </a:gridCol>
                <a:gridCol w="1219778">
                  <a:extLst>
                    <a:ext uri="{9D8B030D-6E8A-4147-A177-3AD203B41FA5}">
                      <a16:colId xmlns:a16="http://schemas.microsoft.com/office/drawing/2014/main" val="3476602110"/>
                    </a:ext>
                  </a:extLst>
                </a:gridCol>
                <a:gridCol w="1178763">
                  <a:extLst>
                    <a:ext uri="{9D8B030D-6E8A-4147-A177-3AD203B41FA5}">
                      <a16:colId xmlns:a16="http://schemas.microsoft.com/office/drawing/2014/main" val="28493935"/>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12" name="Content Placeholder 8">
            <a:extLst>
              <a:ext uri="{FF2B5EF4-FFF2-40B4-BE49-F238E27FC236}">
                <a16:creationId xmlns:a16="http://schemas.microsoft.com/office/drawing/2014/main" id="{7675CC00-B4E3-4117-BC65-F5A86510DAD4}"/>
              </a:ext>
            </a:extLst>
          </p:cNvPr>
          <p:cNvSpPr txBox="1">
            <a:spLocks/>
          </p:cNvSpPr>
          <p:nvPr/>
        </p:nvSpPr>
        <p:spPr bwMode="auto">
          <a:xfrm>
            <a:off x="-32133" y="5430866"/>
            <a:ext cx="9143999" cy="32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sz="1600" kern="0" dirty="0"/>
              <a:t> </a:t>
            </a:r>
            <a:r>
              <a:rPr lang="de-DE" sz="1600" b="1" kern="0" dirty="0"/>
              <a:t>Machen Sie Werbung auf dem Marktplatz (Marktschreier)?</a:t>
            </a:r>
          </a:p>
        </p:txBody>
      </p:sp>
      <p:graphicFrame>
        <p:nvGraphicFramePr>
          <p:cNvPr id="13" name="Tabelle 12">
            <a:extLst>
              <a:ext uri="{FF2B5EF4-FFF2-40B4-BE49-F238E27FC236}">
                <a16:creationId xmlns:a16="http://schemas.microsoft.com/office/drawing/2014/main" id="{94C0E30F-7586-402B-BE26-737D40A525C5}"/>
              </a:ext>
            </a:extLst>
          </p:cNvPr>
          <p:cNvGraphicFramePr>
            <a:graphicFrameLocks noGrp="1"/>
          </p:cNvGraphicFramePr>
          <p:nvPr>
            <p:extLst>
              <p:ext uri="{D42A27DB-BD31-4B8C-83A1-F6EECF244321}">
                <p14:modId xmlns:p14="http://schemas.microsoft.com/office/powerpoint/2010/main" val="3567116326"/>
              </p:ext>
            </p:extLst>
          </p:nvPr>
        </p:nvGraphicFramePr>
        <p:xfrm>
          <a:off x="6997" y="5876825"/>
          <a:ext cx="4137260" cy="822960"/>
        </p:xfrm>
        <a:graphic>
          <a:graphicData uri="http://schemas.openxmlformats.org/drawingml/2006/table">
            <a:tbl>
              <a:tblPr/>
              <a:tblGrid>
                <a:gridCol w="1738719">
                  <a:extLst>
                    <a:ext uri="{9D8B030D-6E8A-4147-A177-3AD203B41FA5}">
                      <a16:colId xmlns:a16="http://schemas.microsoft.com/office/drawing/2014/main" val="3219432986"/>
                    </a:ext>
                  </a:extLst>
                </a:gridCol>
                <a:gridCol w="1219778">
                  <a:extLst>
                    <a:ext uri="{9D8B030D-6E8A-4147-A177-3AD203B41FA5}">
                      <a16:colId xmlns:a16="http://schemas.microsoft.com/office/drawing/2014/main" val="3476602110"/>
                    </a:ext>
                  </a:extLst>
                </a:gridCol>
                <a:gridCol w="1178763">
                  <a:extLst>
                    <a:ext uri="{9D8B030D-6E8A-4147-A177-3AD203B41FA5}">
                      <a16:colId xmlns:a16="http://schemas.microsoft.com/office/drawing/2014/main" val="28493935"/>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Tree>
    <p:extLst>
      <p:ext uri="{BB962C8B-B14F-4D97-AF65-F5344CB8AC3E}">
        <p14:creationId xmlns:p14="http://schemas.microsoft.com/office/powerpoint/2010/main" val="2877614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222CC9E-77BE-4D87-9D20-98598DF0B9AF}"/>
              </a:ext>
            </a:extLst>
          </p:cNvPr>
          <p:cNvSpPr>
            <a:spLocks noGrp="1"/>
          </p:cNvSpPr>
          <p:nvPr>
            <p:ph type="sldNum" sz="quarter" idx="12"/>
          </p:nvPr>
        </p:nvSpPr>
        <p:spPr/>
        <p:txBody>
          <a:bodyPr/>
          <a:lstStyle/>
          <a:p>
            <a:fld id="{CDA3682C-5322-4E10-B1D4-489AC118C698}" type="slidenum">
              <a:rPr lang="ru-RU" smtClean="0"/>
              <a:pPr/>
              <a:t>18</a:t>
            </a:fld>
            <a:endParaRPr lang="ru-RU"/>
          </a:p>
        </p:txBody>
      </p:sp>
      <p:graphicFrame>
        <p:nvGraphicFramePr>
          <p:cNvPr id="6" name="Tabelle 5">
            <a:extLst>
              <a:ext uri="{FF2B5EF4-FFF2-40B4-BE49-F238E27FC236}">
                <a16:creationId xmlns:a16="http://schemas.microsoft.com/office/drawing/2014/main" id="{95D2DC2E-97C2-47CE-9DBC-F09FA5054A74}"/>
              </a:ext>
            </a:extLst>
          </p:cNvPr>
          <p:cNvGraphicFramePr>
            <a:graphicFrameLocks noGrp="1"/>
          </p:cNvGraphicFramePr>
          <p:nvPr>
            <p:extLst>
              <p:ext uri="{D42A27DB-BD31-4B8C-83A1-F6EECF244321}">
                <p14:modId xmlns:p14="http://schemas.microsoft.com/office/powerpoint/2010/main" val="4141537730"/>
              </p:ext>
            </p:extLst>
          </p:nvPr>
        </p:nvGraphicFramePr>
        <p:xfrm>
          <a:off x="14884" y="3112021"/>
          <a:ext cx="4269083" cy="822960"/>
        </p:xfrm>
        <a:graphic>
          <a:graphicData uri="http://schemas.openxmlformats.org/drawingml/2006/table">
            <a:tbl>
              <a:tblPr/>
              <a:tblGrid>
                <a:gridCol w="1794119">
                  <a:extLst>
                    <a:ext uri="{9D8B030D-6E8A-4147-A177-3AD203B41FA5}">
                      <a16:colId xmlns:a16="http://schemas.microsoft.com/office/drawing/2014/main" val="3219432986"/>
                    </a:ext>
                  </a:extLst>
                </a:gridCol>
                <a:gridCol w="1258643">
                  <a:extLst>
                    <a:ext uri="{9D8B030D-6E8A-4147-A177-3AD203B41FA5}">
                      <a16:colId xmlns:a16="http://schemas.microsoft.com/office/drawing/2014/main" val="3476602110"/>
                    </a:ext>
                  </a:extLst>
                </a:gridCol>
                <a:gridCol w="1216321">
                  <a:extLst>
                    <a:ext uri="{9D8B030D-6E8A-4147-A177-3AD203B41FA5}">
                      <a16:colId xmlns:a16="http://schemas.microsoft.com/office/drawing/2014/main" val="28493935"/>
                    </a:ext>
                  </a:extLst>
                </a:gridCol>
              </a:tblGrid>
              <a:tr h="239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 </a:t>
                      </a:r>
                      <a:r>
                        <a:rPr kumimoji="0" lang="en-US" altLang="ko-KR" sz="800" b="0" i="0" u="none" strike="noStrike" cap="none" normalizeH="0" baseline="0" dirty="0">
                          <a:ln>
                            <a:noFill/>
                          </a:ln>
                          <a:solidFill>
                            <a:srgbClr val="373737"/>
                          </a:solidFill>
                          <a:effectLst/>
                          <a:latin typeface="Arial" charset="0"/>
                          <a:ea typeface="굴림" pitchFamily="34" charset="-127"/>
                        </a:rPr>
                        <a:t>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7" name="Titel 1">
            <a:extLst>
              <a:ext uri="{FF2B5EF4-FFF2-40B4-BE49-F238E27FC236}">
                <a16:creationId xmlns:a16="http://schemas.microsoft.com/office/drawing/2014/main" id="{98846F04-8531-473A-BEF7-079144910B72}"/>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(Händlerbefragung)</a:t>
            </a:r>
          </a:p>
        </p:txBody>
      </p:sp>
      <p:sp>
        <p:nvSpPr>
          <p:cNvPr id="8" name="Content Placeholder 8">
            <a:extLst>
              <a:ext uri="{FF2B5EF4-FFF2-40B4-BE49-F238E27FC236}">
                <a16:creationId xmlns:a16="http://schemas.microsoft.com/office/drawing/2014/main" id="{2B4ABBCE-F0B4-43EF-BC4F-D44D1194655B}"/>
              </a:ext>
            </a:extLst>
          </p:cNvPr>
          <p:cNvSpPr>
            <a:spLocks noGrp="1"/>
          </p:cNvSpPr>
          <p:nvPr>
            <p:ph idx="1"/>
          </p:nvPr>
        </p:nvSpPr>
        <p:spPr>
          <a:xfrm>
            <a:off x="6997" y="2658104"/>
            <a:ext cx="9143999" cy="323738"/>
          </a:xfrm>
        </p:spPr>
        <p:txBody>
          <a:bodyPr/>
          <a:lstStyle/>
          <a:p>
            <a:pPr marL="0" indent="0">
              <a:buNone/>
            </a:pPr>
            <a:r>
              <a:rPr lang="de-DE" sz="1600" dirty="0"/>
              <a:t> </a:t>
            </a:r>
            <a:r>
              <a:rPr lang="de-DE" sz="1600" b="1" dirty="0"/>
              <a:t>Machen Sie ein spezielles Angebot am Ende des Marktes um alles zu verkaufen? </a:t>
            </a:r>
          </a:p>
        </p:txBody>
      </p:sp>
      <p:sp>
        <p:nvSpPr>
          <p:cNvPr id="12" name="Content Placeholder 8">
            <a:extLst>
              <a:ext uri="{FF2B5EF4-FFF2-40B4-BE49-F238E27FC236}">
                <a16:creationId xmlns:a16="http://schemas.microsoft.com/office/drawing/2014/main" id="{7675CC00-B4E3-4117-BC65-F5A86510DAD4}"/>
              </a:ext>
            </a:extLst>
          </p:cNvPr>
          <p:cNvSpPr txBox="1">
            <a:spLocks/>
          </p:cNvSpPr>
          <p:nvPr/>
        </p:nvSpPr>
        <p:spPr bwMode="auto">
          <a:xfrm>
            <a:off x="0" y="4692213"/>
            <a:ext cx="9143999" cy="32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b="1" kern="0" dirty="0"/>
              <a:t> </a:t>
            </a:r>
            <a:r>
              <a:rPr lang="de-DE" sz="1600" b="1" kern="0" dirty="0"/>
              <a:t>Wann machen Sie den größten Umsatz?</a:t>
            </a:r>
            <a:endParaRPr lang="de-DE" sz="1400" b="1" kern="0" dirty="0"/>
          </a:p>
        </p:txBody>
      </p:sp>
      <p:graphicFrame>
        <p:nvGraphicFramePr>
          <p:cNvPr id="13" name="Tabelle 12">
            <a:extLst>
              <a:ext uri="{FF2B5EF4-FFF2-40B4-BE49-F238E27FC236}">
                <a16:creationId xmlns:a16="http://schemas.microsoft.com/office/drawing/2014/main" id="{94C0E30F-7586-402B-BE26-737D40A525C5}"/>
              </a:ext>
            </a:extLst>
          </p:cNvPr>
          <p:cNvGraphicFramePr>
            <a:graphicFrameLocks noGrp="1"/>
          </p:cNvGraphicFramePr>
          <p:nvPr>
            <p:extLst>
              <p:ext uri="{D42A27DB-BD31-4B8C-83A1-F6EECF244321}">
                <p14:modId xmlns:p14="http://schemas.microsoft.com/office/powerpoint/2010/main" val="3152802147"/>
              </p:ext>
            </p:extLst>
          </p:nvPr>
        </p:nvGraphicFramePr>
        <p:xfrm>
          <a:off x="6997" y="5233872"/>
          <a:ext cx="6660233" cy="822960"/>
        </p:xfrm>
        <a:graphic>
          <a:graphicData uri="http://schemas.openxmlformats.org/drawingml/2006/table">
            <a:tbl>
              <a:tblPr/>
              <a:tblGrid>
                <a:gridCol w="1770855">
                  <a:extLst>
                    <a:ext uri="{9D8B030D-6E8A-4147-A177-3AD203B41FA5}">
                      <a16:colId xmlns:a16="http://schemas.microsoft.com/office/drawing/2014/main" val="3219432986"/>
                    </a:ext>
                  </a:extLst>
                </a:gridCol>
                <a:gridCol w="1242323">
                  <a:extLst>
                    <a:ext uri="{9D8B030D-6E8A-4147-A177-3AD203B41FA5}">
                      <a16:colId xmlns:a16="http://schemas.microsoft.com/office/drawing/2014/main" val="3476602110"/>
                    </a:ext>
                  </a:extLst>
                </a:gridCol>
                <a:gridCol w="1200550">
                  <a:extLst>
                    <a:ext uri="{9D8B030D-6E8A-4147-A177-3AD203B41FA5}">
                      <a16:colId xmlns:a16="http://schemas.microsoft.com/office/drawing/2014/main" val="28493935"/>
                    </a:ext>
                  </a:extLst>
                </a:gridCol>
                <a:gridCol w="1220529">
                  <a:extLst>
                    <a:ext uri="{9D8B030D-6E8A-4147-A177-3AD203B41FA5}">
                      <a16:colId xmlns:a16="http://schemas.microsoft.com/office/drawing/2014/main" val="302282227"/>
                    </a:ext>
                  </a:extLst>
                </a:gridCol>
                <a:gridCol w="1225976">
                  <a:extLst>
                    <a:ext uri="{9D8B030D-6E8A-4147-A177-3AD203B41FA5}">
                      <a16:colId xmlns:a16="http://schemas.microsoft.com/office/drawing/2014/main" val="3851259164"/>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600" b="1" i="0" u="none" strike="noStrike" cap="none" normalizeH="0" baseline="0" dirty="0">
                          <a:ln>
                            <a:noFill/>
                          </a:ln>
                          <a:solidFill>
                            <a:srgbClr val="373737"/>
                          </a:solidFill>
                          <a:effectLst/>
                          <a:latin typeface="Arial" charset="0"/>
                          <a:ea typeface="굴림" pitchFamily="34" charset="-127"/>
                        </a:rPr>
                        <a:t>Vor 10 Uhr</a:t>
                      </a:r>
                      <a:endParaRPr kumimoji="0" lang="ko-KR" altLang="en-US" sz="16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Vormittags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Mittags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Nachmittags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10" name="Content Placeholder 8">
            <a:extLst>
              <a:ext uri="{FF2B5EF4-FFF2-40B4-BE49-F238E27FC236}">
                <a16:creationId xmlns:a16="http://schemas.microsoft.com/office/drawing/2014/main" id="{56AF0190-2D3C-4FD5-960E-11B49F2FA16F}"/>
              </a:ext>
            </a:extLst>
          </p:cNvPr>
          <p:cNvSpPr txBox="1">
            <a:spLocks/>
          </p:cNvSpPr>
          <p:nvPr/>
        </p:nvSpPr>
        <p:spPr bwMode="auto">
          <a:xfrm>
            <a:off x="16489" y="4065160"/>
            <a:ext cx="9143999" cy="32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sz="1600" kern="0" dirty="0"/>
              <a:t> </a:t>
            </a:r>
            <a:r>
              <a:rPr lang="de-DE" sz="800" kern="0" dirty="0"/>
              <a:t>1</a:t>
            </a:r>
            <a:r>
              <a:rPr lang="de-DE" sz="1600" kern="0" dirty="0"/>
              <a:t> 15 Minuten vor Marktende ein Preisnachlass von 50% </a:t>
            </a:r>
          </a:p>
        </p:txBody>
      </p:sp>
    </p:spTree>
    <p:extLst>
      <p:ext uri="{BB962C8B-B14F-4D97-AF65-F5344CB8AC3E}">
        <p14:creationId xmlns:p14="http://schemas.microsoft.com/office/powerpoint/2010/main" val="1419964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222CC9E-77BE-4D87-9D20-98598DF0B9AF}"/>
              </a:ext>
            </a:extLst>
          </p:cNvPr>
          <p:cNvSpPr>
            <a:spLocks noGrp="1"/>
          </p:cNvSpPr>
          <p:nvPr>
            <p:ph type="sldNum" sz="quarter" idx="12"/>
          </p:nvPr>
        </p:nvSpPr>
        <p:spPr/>
        <p:txBody>
          <a:bodyPr/>
          <a:lstStyle/>
          <a:p>
            <a:fld id="{CDA3682C-5322-4E10-B1D4-489AC118C698}" type="slidenum">
              <a:rPr lang="ru-RU" smtClean="0"/>
              <a:pPr/>
              <a:t>19</a:t>
            </a:fld>
            <a:endParaRPr lang="ru-RU"/>
          </a:p>
        </p:txBody>
      </p:sp>
      <p:graphicFrame>
        <p:nvGraphicFramePr>
          <p:cNvPr id="6" name="Tabelle 5">
            <a:extLst>
              <a:ext uri="{FF2B5EF4-FFF2-40B4-BE49-F238E27FC236}">
                <a16:creationId xmlns:a16="http://schemas.microsoft.com/office/drawing/2014/main" id="{95D2DC2E-97C2-47CE-9DBC-F09FA5054A74}"/>
              </a:ext>
            </a:extLst>
          </p:cNvPr>
          <p:cNvGraphicFramePr>
            <a:graphicFrameLocks noGrp="1"/>
          </p:cNvGraphicFramePr>
          <p:nvPr>
            <p:extLst>
              <p:ext uri="{D42A27DB-BD31-4B8C-83A1-F6EECF244321}">
                <p14:modId xmlns:p14="http://schemas.microsoft.com/office/powerpoint/2010/main" val="2944459032"/>
              </p:ext>
            </p:extLst>
          </p:nvPr>
        </p:nvGraphicFramePr>
        <p:xfrm>
          <a:off x="15598" y="3000956"/>
          <a:ext cx="7589341" cy="1036320"/>
        </p:xfrm>
        <a:graphic>
          <a:graphicData uri="http://schemas.openxmlformats.org/drawingml/2006/table">
            <a:tbl>
              <a:tblPr/>
              <a:tblGrid>
                <a:gridCol w="2017891">
                  <a:extLst>
                    <a:ext uri="{9D8B030D-6E8A-4147-A177-3AD203B41FA5}">
                      <a16:colId xmlns:a16="http://schemas.microsoft.com/office/drawing/2014/main" val="3219432986"/>
                    </a:ext>
                  </a:extLst>
                </a:gridCol>
                <a:gridCol w="1415628">
                  <a:extLst>
                    <a:ext uri="{9D8B030D-6E8A-4147-A177-3AD203B41FA5}">
                      <a16:colId xmlns:a16="http://schemas.microsoft.com/office/drawing/2014/main" val="3476602110"/>
                    </a:ext>
                  </a:extLst>
                </a:gridCol>
                <a:gridCol w="1368028">
                  <a:extLst>
                    <a:ext uri="{9D8B030D-6E8A-4147-A177-3AD203B41FA5}">
                      <a16:colId xmlns:a16="http://schemas.microsoft.com/office/drawing/2014/main" val="28493935"/>
                    </a:ext>
                  </a:extLst>
                </a:gridCol>
                <a:gridCol w="1390794">
                  <a:extLst>
                    <a:ext uri="{9D8B030D-6E8A-4147-A177-3AD203B41FA5}">
                      <a16:colId xmlns:a16="http://schemas.microsoft.com/office/drawing/2014/main" val="302282227"/>
                    </a:ext>
                  </a:extLst>
                </a:gridCol>
                <a:gridCol w="1397000">
                  <a:extLst>
                    <a:ext uri="{9D8B030D-6E8A-4147-A177-3AD203B41FA5}">
                      <a16:colId xmlns:a16="http://schemas.microsoft.com/office/drawing/2014/main" val="3851259164"/>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 </a:t>
                      </a:r>
                      <a:r>
                        <a:rPr kumimoji="0" lang="en-US" altLang="ko-KR" sz="1600" b="1" i="0" u="none" strike="noStrike" cap="none" normalizeH="0" baseline="0" dirty="0" err="1">
                          <a:ln>
                            <a:noFill/>
                          </a:ln>
                          <a:solidFill>
                            <a:srgbClr val="373737"/>
                          </a:solidFill>
                          <a:effectLst/>
                          <a:latin typeface="Arial" charset="0"/>
                          <a:ea typeface="굴림" pitchFamily="34" charset="-127"/>
                        </a:rPr>
                        <a:t>deutlich</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 </a:t>
                      </a:r>
                      <a:r>
                        <a:rPr kumimoji="0" lang="en-US" altLang="ko-KR" sz="1600" b="1" i="0" u="none" strike="noStrike" cap="none" normalizeH="0" baseline="0" dirty="0" err="1">
                          <a:ln>
                            <a:noFill/>
                          </a:ln>
                          <a:solidFill>
                            <a:srgbClr val="373737"/>
                          </a:solidFill>
                          <a:effectLst/>
                          <a:latin typeface="Arial" charset="0"/>
                          <a:ea typeface="굴림" pitchFamily="34" charset="-127"/>
                        </a:rPr>
                        <a:t>wahrnehmbar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 </a:t>
                      </a:r>
                      <a:r>
                        <a:rPr kumimoji="0" lang="en-US" altLang="ko-KR" sz="1600" b="1" i="0" u="none" strike="noStrike" cap="none" normalizeH="0" baseline="0" dirty="0" err="1">
                          <a:ln>
                            <a:noFill/>
                          </a:ln>
                          <a:solidFill>
                            <a:srgbClr val="373737"/>
                          </a:solidFill>
                          <a:effectLst/>
                          <a:latin typeface="Arial" charset="0"/>
                          <a:ea typeface="굴림" pitchFamily="34" charset="-127"/>
                        </a:rPr>
                        <a:t>kaum</a:t>
                      </a:r>
                      <a:r>
                        <a:rPr kumimoji="0" lang="en-US" altLang="ko-KR" sz="1600" b="1" i="0" u="none" strike="noStrike" cap="none" normalizeH="0" baseline="0" dirty="0">
                          <a:ln>
                            <a:noFill/>
                          </a:ln>
                          <a:solidFill>
                            <a:srgbClr val="373737"/>
                          </a:solidFill>
                          <a:effectLst/>
                          <a:latin typeface="Arial" charset="0"/>
                          <a:ea typeface="굴림" pitchFamily="34" charset="-127"/>
                        </a:rPr>
                        <a:t> </a:t>
                      </a:r>
                      <a:r>
                        <a:rPr kumimoji="0" lang="en-US" altLang="ko-KR" sz="1600" b="1" i="0" u="none" strike="noStrike" cap="none" normalizeH="0" baseline="0" dirty="0" err="1">
                          <a:ln>
                            <a:noFill/>
                          </a:ln>
                          <a:solidFill>
                            <a:srgbClr val="373737"/>
                          </a:solidFill>
                          <a:effectLst/>
                          <a:latin typeface="Arial" charset="0"/>
                          <a:ea typeface="굴림" pitchFamily="34" charset="-127"/>
                        </a:rPr>
                        <a:t>wahrnehmbar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7" name="Titel 1">
            <a:extLst>
              <a:ext uri="{FF2B5EF4-FFF2-40B4-BE49-F238E27FC236}">
                <a16:creationId xmlns:a16="http://schemas.microsoft.com/office/drawing/2014/main" id="{98846F04-8531-473A-BEF7-079144910B72}"/>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(Händlerbefragung)</a:t>
            </a:r>
          </a:p>
        </p:txBody>
      </p:sp>
      <p:sp>
        <p:nvSpPr>
          <p:cNvPr id="8" name="Content Placeholder 8">
            <a:extLst>
              <a:ext uri="{FF2B5EF4-FFF2-40B4-BE49-F238E27FC236}">
                <a16:creationId xmlns:a16="http://schemas.microsoft.com/office/drawing/2014/main" id="{2B4ABBCE-F0B4-43EF-BC4F-D44D1194655B}"/>
              </a:ext>
            </a:extLst>
          </p:cNvPr>
          <p:cNvSpPr>
            <a:spLocks noGrp="1"/>
          </p:cNvSpPr>
          <p:nvPr>
            <p:ph idx="1"/>
          </p:nvPr>
        </p:nvSpPr>
        <p:spPr>
          <a:xfrm>
            <a:off x="0" y="2540350"/>
            <a:ext cx="9143999" cy="323738"/>
          </a:xfrm>
        </p:spPr>
        <p:txBody>
          <a:bodyPr/>
          <a:lstStyle/>
          <a:p>
            <a:pPr marL="0" indent="0">
              <a:buNone/>
            </a:pPr>
            <a:r>
              <a:rPr lang="de-DE" dirty="0"/>
              <a:t> </a:t>
            </a:r>
            <a:r>
              <a:rPr lang="de-DE" sz="1600" b="1" dirty="0"/>
              <a:t>Haben Sie einen geringeren Umsatz bei schlechtem Wetter? </a:t>
            </a:r>
          </a:p>
        </p:txBody>
      </p:sp>
      <p:sp>
        <p:nvSpPr>
          <p:cNvPr id="12" name="Content Placeholder 8">
            <a:extLst>
              <a:ext uri="{FF2B5EF4-FFF2-40B4-BE49-F238E27FC236}">
                <a16:creationId xmlns:a16="http://schemas.microsoft.com/office/drawing/2014/main" id="{7675CC00-B4E3-4117-BC65-F5A86510DAD4}"/>
              </a:ext>
            </a:extLst>
          </p:cNvPr>
          <p:cNvSpPr txBox="1">
            <a:spLocks/>
          </p:cNvSpPr>
          <p:nvPr/>
        </p:nvSpPr>
        <p:spPr bwMode="auto">
          <a:xfrm>
            <a:off x="15598" y="4175768"/>
            <a:ext cx="9143999" cy="32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Haben Sie Verbesserungsvorschläge für den Markt?</a:t>
            </a:r>
          </a:p>
        </p:txBody>
      </p:sp>
      <p:graphicFrame>
        <p:nvGraphicFramePr>
          <p:cNvPr id="13" name="Tabelle 12">
            <a:extLst>
              <a:ext uri="{FF2B5EF4-FFF2-40B4-BE49-F238E27FC236}">
                <a16:creationId xmlns:a16="http://schemas.microsoft.com/office/drawing/2014/main" id="{94C0E30F-7586-402B-BE26-737D40A525C5}"/>
              </a:ext>
            </a:extLst>
          </p:cNvPr>
          <p:cNvGraphicFramePr>
            <a:graphicFrameLocks noGrp="1"/>
          </p:cNvGraphicFramePr>
          <p:nvPr>
            <p:extLst>
              <p:ext uri="{D42A27DB-BD31-4B8C-83A1-F6EECF244321}">
                <p14:modId xmlns:p14="http://schemas.microsoft.com/office/powerpoint/2010/main" val="2036929737"/>
              </p:ext>
            </p:extLst>
          </p:nvPr>
        </p:nvGraphicFramePr>
        <p:xfrm>
          <a:off x="-4758" y="4637998"/>
          <a:ext cx="4860032" cy="822960"/>
        </p:xfrm>
        <a:graphic>
          <a:graphicData uri="http://schemas.openxmlformats.org/drawingml/2006/table">
            <a:tbl>
              <a:tblPr/>
              <a:tblGrid>
                <a:gridCol w="2042470">
                  <a:extLst>
                    <a:ext uri="{9D8B030D-6E8A-4147-A177-3AD203B41FA5}">
                      <a16:colId xmlns:a16="http://schemas.microsoft.com/office/drawing/2014/main" val="3219432986"/>
                    </a:ext>
                  </a:extLst>
                </a:gridCol>
                <a:gridCol w="1432871">
                  <a:extLst>
                    <a:ext uri="{9D8B030D-6E8A-4147-A177-3AD203B41FA5}">
                      <a16:colId xmlns:a16="http://schemas.microsoft.com/office/drawing/2014/main" val="3476602110"/>
                    </a:ext>
                  </a:extLst>
                </a:gridCol>
                <a:gridCol w="1384691">
                  <a:extLst>
                    <a:ext uri="{9D8B030D-6E8A-4147-A177-3AD203B41FA5}">
                      <a16:colId xmlns:a16="http://schemas.microsoft.com/office/drawing/2014/main" val="28493935"/>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10" name="Content Placeholder 8">
            <a:extLst>
              <a:ext uri="{FF2B5EF4-FFF2-40B4-BE49-F238E27FC236}">
                <a16:creationId xmlns:a16="http://schemas.microsoft.com/office/drawing/2014/main" id="{992F4690-57CF-484E-835D-90C39D0B1BE3}"/>
              </a:ext>
            </a:extLst>
          </p:cNvPr>
          <p:cNvSpPr txBox="1">
            <a:spLocks/>
          </p:cNvSpPr>
          <p:nvPr/>
        </p:nvSpPr>
        <p:spPr bwMode="auto">
          <a:xfrm>
            <a:off x="-9182" y="5599450"/>
            <a:ext cx="9143999" cy="76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u="sng" kern="0" dirty="0"/>
              <a:t>Vorschläge:</a:t>
            </a:r>
          </a:p>
          <a:p>
            <a:r>
              <a:rPr lang="de-DE" sz="1600" kern="0" dirty="0"/>
              <a:t>keine</a:t>
            </a:r>
          </a:p>
        </p:txBody>
      </p:sp>
    </p:spTree>
    <p:extLst>
      <p:ext uri="{BB962C8B-B14F-4D97-AF65-F5344CB8AC3E}">
        <p14:creationId xmlns:p14="http://schemas.microsoft.com/office/powerpoint/2010/main" val="272994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a:xfrm>
            <a:off x="6564955" y="6432407"/>
            <a:ext cx="2133600" cy="196850"/>
          </a:xfrm>
        </p:spPr>
        <p:txBody>
          <a:bodyPr/>
          <a:lstStyle/>
          <a:p>
            <a:fld id="{932749C9-CEF5-4193-ADEE-B7AF8EB9E7C7}" type="slidenum">
              <a:rPr lang="ru-RU"/>
              <a:pPr/>
              <a:t>2</a:t>
            </a:fld>
            <a:endParaRPr lang="ru-RU"/>
          </a:p>
        </p:txBody>
      </p:sp>
      <p:sp>
        <p:nvSpPr>
          <p:cNvPr id="282663" name="AutoShape 39"/>
          <p:cNvSpPr>
            <a:spLocks noChangeArrowheads="1"/>
          </p:cNvSpPr>
          <p:nvPr/>
        </p:nvSpPr>
        <p:spPr bwMode="gray">
          <a:xfrm>
            <a:off x="4062794" y="2268078"/>
            <a:ext cx="3600450" cy="4667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err="1">
                <a:solidFill>
                  <a:schemeClr val="tx1"/>
                </a:solidFill>
                <a:latin typeface="Arial" charset="0"/>
              </a:rPr>
              <a:t>Über</a:t>
            </a:r>
            <a:r>
              <a:rPr kumimoji="1" lang="en-US" altLang="ko-KR" sz="1800" b="1" dirty="0">
                <a:solidFill>
                  <a:schemeClr val="tx1"/>
                </a:solidFill>
                <a:latin typeface="Arial" charset="0"/>
              </a:rPr>
              <a:t> den Bonner </a:t>
            </a:r>
            <a:r>
              <a:rPr kumimoji="1" lang="en-US" altLang="ko-KR" sz="1800" b="1" dirty="0" err="1">
                <a:solidFill>
                  <a:schemeClr val="tx1"/>
                </a:solidFill>
                <a:latin typeface="Arial" charset="0"/>
              </a:rPr>
              <a:t>Wochenmarkt</a:t>
            </a:r>
            <a:endParaRPr kumimoji="1" lang="en-US" altLang="ko-KR" sz="1800" b="1" dirty="0">
              <a:solidFill>
                <a:schemeClr val="tx1"/>
              </a:solidFill>
              <a:latin typeface="Arial" charset="0"/>
            </a:endParaRPr>
          </a:p>
        </p:txBody>
      </p:sp>
      <p:sp>
        <p:nvSpPr>
          <p:cNvPr id="282664" name="AutoShape 40"/>
          <p:cNvSpPr>
            <a:spLocks noChangeArrowheads="1"/>
          </p:cNvSpPr>
          <p:nvPr/>
        </p:nvSpPr>
        <p:spPr bwMode="gray">
          <a:xfrm>
            <a:off x="4600610" y="2967631"/>
            <a:ext cx="3366842" cy="376050"/>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a:solidFill>
                  <a:schemeClr val="tx1"/>
                </a:solidFill>
                <a:latin typeface="Arial" charset="0"/>
              </a:rPr>
              <a:t>Die Lage des </a:t>
            </a:r>
            <a:r>
              <a:rPr kumimoji="1" lang="en-US" altLang="ko-KR" sz="1800" b="1" dirty="0" err="1">
                <a:solidFill>
                  <a:schemeClr val="tx1"/>
                </a:solidFill>
                <a:latin typeface="Arial" charset="0"/>
              </a:rPr>
              <a:t>Wochenmarktes</a:t>
            </a:r>
            <a:endParaRPr kumimoji="1" lang="en-US" altLang="ko-KR" sz="1800" b="1" dirty="0">
              <a:solidFill>
                <a:schemeClr val="tx1"/>
              </a:solidFill>
              <a:latin typeface="Arial" charset="0"/>
            </a:endParaRPr>
          </a:p>
        </p:txBody>
      </p:sp>
      <p:sp>
        <p:nvSpPr>
          <p:cNvPr id="282665" name="AutoShape 41"/>
          <p:cNvSpPr>
            <a:spLocks noChangeArrowheads="1"/>
          </p:cNvSpPr>
          <p:nvPr/>
        </p:nvSpPr>
        <p:spPr bwMode="gray">
          <a:xfrm>
            <a:off x="4639319" y="4399099"/>
            <a:ext cx="1480421" cy="352486"/>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err="1">
                <a:solidFill>
                  <a:schemeClr val="tx1"/>
                </a:solidFill>
                <a:latin typeface="Arial" charset="0"/>
              </a:rPr>
              <a:t>Backwaren</a:t>
            </a:r>
            <a:endParaRPr kumimoji="1" lang="en-US" altLang="ko-KR" sz="1800" b="1" dirty="0">
              <a:solidFill>
                <a:schemeClr val="tx1"/>
              </a:solidFill>
              <a:latin typeface="Arial" charset="0"/>
            </a:endParaRPr>
          </a:p>
        </p:txBody>
      </p:sp>
      <p:sp>
        <p:nvSpPr>
          <p:cNvPr id="282667" name="Rectangle 43"/>
          <p:cNvSpPr>
            <a:spLocks noChangeArrowheads="1"/>
          </p:cNvSpPr>
          <p:nvPr/>
        </p:nvSpPr>
        <p:spPr bwMode="auto">
          <a:xfrm>
            <a:off x="2959441" y="6331721"/>
            <a:ext cx="4894263" cy="730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68" name="Oval 44"/>
          <p:cNvSpPr>
            <a:spLocks noChangeArrowheads="1"/>
          </p:cNvSpPr>
          <p:nvPr/>
        </p:nvSpPr>
        <p:spPr bwMode="auto">
          <a:xfrm>
            <a:off x="3372874" y="6111154"/>
            <a:ext cx="504825" cy="50482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69" name="Oval 45"/>
          <p:cNvSpPr>
            <a:spLocks noChangeArrowheads="1"/>
          </p:cNvSpPr>
          <p:nvPr/>
        </p:nvSpPr>
        <p:spPr bwMode="auto">
          <a:xfrm>
            <a:off x="2787059" y="6255616"/>
            <a:ext cx="215900" cy="215900"/>
          </a:xfrm>
          <a:prstGeom prst="ellipse">
            <a:avLst/>
          </a:prstGeom>
          <a:solidFill>
            <a:schemeClr val="bg1"/>
          </a:solidFill>
          <a:ln w="1905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0" name="Oval 46"/>
          <p:cNvSpPr>
            <a:spLocks noChangeArrowheads="1"/>
          </p:cNvSpPr>
          <p:nvPr/>
        </p:nvSpPr>
        <p:spPr bwMode="auto">
          <a:xfrm>
            <a:off x="7790261" y="6253020"/>
            <a:ext cx="215900" cy="215900"/>
          </a:xfrm>
          <a:prstGeom prst="ellipse">
            <a:avLst/>
          </a:prstGeom>
          <a:solidFill>
            <a:schemeClr val="bg1"/>
          </a:solidFill>
          <a:ln w="1905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1" name="AutoShape 47"/>
          <p:cNvSpPr>
            <a:spLocks noChangeArrowheads="1"/>
          </p:cNvSpPr>
          <p:nvPr/>
        </p:nvSpPr>
        <p:spPr bwMode="gray">
          <a:xfrm>
            <a:off x="3374462" y="6127029"/>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dirty="0">
                <a:latin typeface="Arial" charset="0"/>
              </a:rPr>
              <a:t>6</a:t>
            </a:r>
          </a:p>
        </p:txBody>
      </p:sp>
      <p:sp>
        <p:nvSpPr>
          <p:cNvPr id="282672" name="AutoShape 48"/>
          <p:cNvSpPr>
            <a:spLocks noChangeArrowheads="1"/>
          </p:cNvSpPr>
          <p:nvPr/>
        </p:nvSpPr>
        <p:spPr bwMode="auto">
          <a:xfrm>
            <a:off x="3410974" y="6147667"/>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bg2">
                  <a:gamma/>
                  <a:tint val="3098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3" name="Oval 49"/>
          <p:cNvSpPr>
            <a:spLocks noChangeArrowheads="1"/>
          </p:cNvSpPr>
          <p:nvPr/>
        </p:nvSpPr>
        <p:spPr bwMode="auto">
          <a:xfrm>
            <a:off x="3918834" y="4501456"/>
            <a:ext cx="504825" cy="50482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4" name="Rectangle 50"/>
          <p:cNvSpPr>
            <a:spLocks noChangeArrowheads="1"/>
          </p:cNvSpPr>
          <p:nvPr/>
        </p:nvSpPr>
        <p:spPr bwMode="auto">
          <a:xfrm>
            <a:off x="3487034" y="4717356"/>
            <a:ext cx="4894263" cy="730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5" name="Oval 51"/>
          <p:cNvSpPr>
            <a:spLocks noChangeArrowheads="1"/>
          </p:cNvSpPr>
          <p:nvPr/>
        </p:nvSpPr>
        <p:spPr bwMode="auto">
          <a:xfrm>
            <a:off x="3342572" y="4645918"/>
            <a:ext cx="215900" cy="215900"/>
          </a:xfrm>
          <a:prstGeom prst="ellipse">
            <a:avLst/>
          </a:prstGeom>
          <a:solidFill>
            <a:schemeClr val="bg1"/>
          </a:solid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6" name="Oval 52"/>
          <p:cNvSpPr>
            <a:spLocks noChangeArrowheads="1"/>
          </p:cNvSpPr>
          <p:nvPr/>
        </p:nvSpPr>
        <p:spPr bwMode="auto">
          <a:xfrm>
            <a:off x="8311447" y="4645918"/>
            <a:ext cx="215900" cy="215900"/>
          </a:xfrm>
          <a:prstGeom prst="ellipse">
            <a:avLst/>
          </a:prstGeom>
          <a:solidFill>
            <a:schemeClr val="bg1"/>
          </a:solid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7" name="AutoShape 53"/>
          <p:cNvSpPr>
            <a:spLocks noChangeArrowheads="1"/>
          </p:cNvSpPr>
          <p:nvPr/>
        </p:nvSpPr>
        <p:spPr bwMode="gray">
          <a:xfrm>
            <a:off x="3920422" y="4517331"/>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dirty="0">
                <a:latin typeface="Arial" charset="0"/>
              </a:rPr>
              <a:t>4</a:t>
            </a:r>
          </a:p>
        </p:txBody>
      </p:sp>
      <p:sp>
        <p:nvSpPr>
          <p:cNvPr id="282678" name="AutoShape 54"/>
          <p:cNvSpPr>
            <a:spLocks noChangeArrowheads="1"/>
          </p:cNvSpPr>
          <p:nvPr/>
        </p:nvSpPr>
        <p:spPr bwMode="auto">
          <a:xfrm>
            <a:off x="3956934" y="4537968"/>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accent1">
                  <a:gamma/>
                  <a:tint val="3098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9" name="Rectangle 55"/>
          <p:cNvSpPr>
            <a:spLocks noChangeArrowheads="1"/>
          </p:cNvSpPr>
          <p:nvPr/>
        </p:nvSpPr>
        <p:spPr bwMode="auto">
          <a:xfrm>
            <a:off x="3490983" y="3294305"/>
            <a:ext cx="4894263" cy="730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0" name="Oval 56"/>
          <p:cNvSpPr>
            <a:spLocks noChangeArrowheads="1"/>
          </p:cNvSpPr>
          <p:nvPr/>
        </p:nvSpPr>
        <p:spPr bwMode="auto">
          <a:xfrm>
            <a:off x="3922783" y="3078405"/>
            <a:ext cx="504825" cy="5048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1" name="Oval 57"/>
          <p:cNvSpPr>
            <a:spLocks noChangeArrowheads="1"/>
          </p:cNvSpPr>
          <p:nvPr/>
        </p:nvSpPr>
        <p:spPr bwMode="auto">
          <a:xfrm>
            <a:off x="3346521" y="3222867"/>
            <a:ext cx="215900" cy="215900"/>
          </a:xfrm>
          <a:prstGeom prst="ellipse">
            <a:avLst/>
          </a:prstGeom>
          <a:solidFill>
            <a:schemeClr val="bg1"/>
          </a:solidFill>
          <a:ln w="1905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2" name="Oval 58"/>
          <p:cNvSpPr>
            <a:spLocks noChangeArrowheads="1"/>
          </p:cNvSpPr>
          <p:nvPr/>
        </p:nvSpPr>
        <p:spPr bwMode="auto">
          <a:xfrm>
            <a:off x="8315396" y="3222867"/>
            <a:ext cx="215900" cy="215900"/>
          </a:xfrm>
          <a:prstGeom prst="ellipse">
            <a:avLst/>
          </a:prstGeom>
          <a:solidFill>
            <a:schemeClr val="bg1"/>
          </a:solidFill>
          <a:ln w="1905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3" name="AutoShape 59"/>
          <p:cNvSpPr>
            <a:spLocks noChangeArrowheads="1"/>
          </p:cNvSpPr>
          <p:nvPr/>
        </p:nvSpPr>
        <p:spPr bwMode="gray">
          <a:xfrm>
            <a:off x="3924371" y="3094280"/>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a:latin typeface="Arial" charset="0"/>
              </a:rPr>
              <a:t>2</a:t>
            </a:r>
          </a:p>
        </p:txBody>
      </p:sp>
      <p:sp>
        <p:nvSpPr>
          <p:cNvPr id="282684" name="AutoShape 60"/>
          <p:cNvSpPr>
            <a:spLocks noChangeArrowheads="1"/>
          </p:cNvSpPr>
          <p:nvPr/>
        </p:nvSpPr>
        <p:spPr bwMode="auto">
          <a:xfrm>
            <a:off x="3960883" y="3114917"/>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hlink">
                  <a:gamma/>
                  <a:tint val="3098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5" name="Rectangle 61"/>
          <p:cNvSpPr>
            <a:spLocks noChangeArrowheads="1"/>
          </p:cNvSpPr>
          <p:nvPr/>
        </p:nvSpPr>
        <p:spPr bwMode="auto">
          <a:xfrm>
            <a:off x="2941075" y="2660793"/>
            <a:ext cx="4894262" cy="730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6" name="Oval 62"/>
          <p:cNvSpPr>
            <a:spLocks noChangeArrowheads="1"/>
          </p:cNvSpPr>
          <p:nvPr/>
        </p:nvSpPr>
        <p:spPr bwMode="auto">
          <a:xfrm>
            <a:off x="3372875" y="2444893"/>
            <a:ext cx="504825" cy="504825"/>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7" name="Oval 63"/>
          <p:cNvSpPr>
            <a:spLocks noChangeArrowheads="1"/>
          </p:cNvSpPr>
          <p:nvPr/>
        </p:nvSpPr>
        <p:spPr bwMode="auto">
          <a:xfrm>
            <a:off x="2796612" y="2589356"/>
            <a:ext cx="215900" cy="215900"/>
          </a:xfrm>
          <a:prstGeom prst="ellipse">
            <a:avLst/>
          </a:prstGeom>
          <a:solidFill>
            <a:schemeClr val="bg1"/>
          </a:soli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8" name="Oval 64"/>
          <p:cNvSpPr>
            <a:spLocks noChangeArrowheads="1"/>
          </p:cNvSpPr>
          <p:nvPr/>
        </p:nvSpPr>
        <p:spPr bwMode="auto">
          <a:xfrm>
            <a:off x="7765487" y="2589356"/>
            <a:ext cx="215900" cy="215900"/>
          </a:xfrm>
          <a:prstGeom prst="ellipse">
            <a:avLst/>
          </a:prstGeom>
          <a:solidFill>
            <a:schemeClr val="bg1"/>
          </a:soli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9" name="AutoShape 65"/>
          <p:cNvSpPr>
            <a:spLocks noChangeArrowheads="1"/>
          </p:cNvSpPr>
          <p:nvPr/>
        </p:nvSpPr>
        <p:spPr bwMode="gray">
          <a:xfrm>
            <a:off x="3374462" y="2460768"/>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a:latin typeface="Arial" charset="0"/>
              </a:rPr>
              <a:t>1</a:t>
            </a:r>
          </a:p>
        </p:txBody>
      </p:sp>
      <p:sp>
        <p:nvSpPr>
          <p:cNvPr id="282690" name="AutoShape 66"/>
          <p:cNvSpPr>
            <a:spLocks noChangeArrowheads="1"/>
          </p:cNvSpPr>
          <p:nvPr/>
        </p:nvSpPr>
        <p:spPr bwMode="auto">
          <a:xfrm>
            <a:off x="3410975" y="2481406"/>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accent2">
                  <a:gamma/>
                  <a:tint val="3098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82691" name="Group 67"/>
          <p:cNvGrpSpPr>
            <a:grpSpLocks/>
          </p:cNvGrpSpPr>
          <p:nvPr/>
        </p:nvGrpSpPr>
        <p:grpSpPr bwMode="auto">
          <a:xfrm>
            <a:off x="137059" y="3162011"/>
            <a:ext cx="2663825" cy="2736850"/>
            <a:chOff x="340" y="1661"/>
            <a:chExt cx="1724" cy="1724"/>
          </a:xfrm>
        </p:grpSpPr>
        <p:sp>
          <p:nvSpPr>
            <p:cNvPr id="282692" name="Oval 68"/>
            <p:cNvSpPr>
              <a:spLocks noChangeArrowheads="1"/>
            </p:cNvSpPr>
            <p:nvPr/>
          </p:nvSpPr>
          <p:spPr bwMode="auto">
            <a:xfrm>
              <a:off x="340" y="1661"/>
              <a:ext cx="1724" cy="1724"/>
            </a:xfrm>
            <a:prstGeom prst="ellipse">
              <a:avLst/>
            </a:prstGeom>
            <a:solidFill>
              <a:schemeClr val="bg1"/>
            </a:solidFill>
            <a:ln w="444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82693" name="Group 69"/>
            <p:cNvGrpSpPr>
              <a:grpSpLocks/>
            </p:cNvGrpSpPr>
            <p:nvPr/>
          </p:nvGrpSpPr>
          <p:grpSpPr bwMode="auto">
            <a:xfrm>
              <a:off x="431" y="1752"/>
              <a:ext cx="1542" cy="1535"/>
              <a:chOff x="659" y="1525"/>
              <a:chExt cx="2278" cy="2268"/>
            </a:xfrm>
          </p:grpSpPr>
          <p:sp>
            <p:nvSpPr>
              <p:cNvPr id="282694" name="Oval 70"/>
              <p:cNvSpPr>
                <a:spLocks noChangeArrowheads="1"/>
              </p:cNvSpPr>
              <p:nvPr/>
            </p:nvSpPr>
            <p:spPr bwMode="auto">
              <a:xfrm flipH="1">
                <a:off x="659" y="1525"/>
                <a:ext cx="2278" cy="226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695" name="Oval 71"/>
              <p:cNvSpPr>
                <a:spLocks noChangeArrowheads="1"/>
              </p:cNvSpPr>
              <p:nvPr/>
            </p:nvSpPr>
            <p:spPr bwMode="auto">
              <a:xfrm flipH="1">
                <a:off x="807" y="1555"/>
                <a:ext cx="1977" cy="1638"/>
              </a:xfrm>
              <a:prstGeom prst="ellipse">
                <a:avLst/>
              </a:prstGeom>
              <a:gradFill rotWithShape="1">
                <a:gsLst>
                  <a:gs pos="0">
                    <a:schemeClr val="accent1">
                      <a:gamma/>
                      <a:tint val="33333"/>
                      <a:invGamma/>
                    </a:schemeClr>
                  </a:gs>
                  <a:gs pos="100000">
                    <a:schemeClr val="accent1">
                      <a:alpha val="3700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696" name="Oval 72"/>
              <p:cNvSpPr>
                <a:spLocks noChangeArrowheads="1"/>
              </p:cNvSpPr>
              <p:nvPr/>
            </p:nvSpPr>
            <p:spPr bwMode="auto">
              <a:xfrm flipH="1">
                <a:off x="850" y="1752"/>
                <a:ext cx="1860" cy="18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697" name="Oval 73"/>
              <p:cNvSpPr>
                <a:spLocks noChangeArrowheads="1"/>
              </p:cNvSpPr>
              <p:nvPr/>
            </p:nvSpPr>
            <p:spPr bwMode="auto">
              <a:xfrm flipH="1">
                <a:off x="1024" y="1804"/>
                <a:ext cx="1505" cy="1207"/>
              </a:xfrm>
              <a:prstGeom prst="ellipse">
                <a:avLst/>
              </a:prstGeom>
              <a:gradFill rotWithShape="1">
                <a:gsLst>
                  <a:gs pos="0">
                    <a:schemeClr val="accent2">
                      <a:gamma/>
                      <a:tint val="30980"/>
                      <a:invGamma/>
                    </a:schemeClr>
                  </a:gs>
                  <a:gs pos="100000">
                    <a:schemeClr val="accent2">
                      <a:alpha val="3700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698" name="Oval 74"/>
              <p:cNvSpPr>
                <a:spLocks noChangeArrowheads="1"/>
              </p:cNvSpPr>
              <p:nvPr/>
            </p:nvSpPr>
            <p:spPr bwMode="auto">
              <a:xfrm flipH="1">
                <a:off x="1077" y="1978"/>
                <a:ext cx="1407" cy="14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699" name="Oval 75"/>
              <p:cNvSpPr>
                <a:spLocks noChangeArrowheads="1"/>
              </p:cNvSpPr>
              <p:nvPr/>
            </p:nvSpPr>
            <p:spPr bwMode="auto">
              <a:xfrm flipH="1">
                <a:off x="1206" y="2018"/>
                <a:ext cx="1138" cy="925"/>
              </a:xfrm>
              <a:prstGeom prst="ellipse">
                <a:avLst/>
              </a:prstGeom>
              <a:gradFill rotWithShape="1">
                <a:gsLst>
                  <a:gs pos="0">
                    <a:schemeClr val="hlink">
                      <a:gamma/>
                      <a:tint val="24314"/>
                      <a:invGamma/>
                    </a:schemeClr>
                  </a:gs>
                  <a:gs pos="100000">
                    <a:schemeClr val="hlink">
                      <a:alpha val="3700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700" name="Oval 76"/>
              <p:cNvSpPr>
                <a:spLocks noChangeArrowheads="1"/>
              </p:cNvSpPr>
              <p:nvPr/>
            </p:nvSpPr>
            <p:spPr bwMode="auto">
              <a:xfrm flipH="1">
                <a:off x="1259" y="2211"/>
                <a:ext cx="998" cy="947"/>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701" name="Oval 77"/>
              <p:cNvSpPr>
                <a:spLocks noChangeArrowheads="1"/>
              </p:cNvSpPr>
              <p:nvPr/>
            </p:nvSpPr>
            <p:spPr bwMode="auto">
              <a:xfrm flipH="1">
                <a:off x="1353" y="2240"/>
                <a:ext cx="808" cy="624"/>
              </a:xfrm>
              <a:prstGeom prst="ellipse">
                <a:avLst/>
              </a:prstGeom>
              <a:gradFill rotWithShape="1">
                <a:gsLst>
                  <a:gs pos="0">
                    <a:schemeClr val="bg2">
                      <a:gamma/>
                      <a:tint val="30980"/>
                      <a:invGamma/>
                    </a:schemeClr>
                  </a:gs>
                  <a:gs pos="100000">
                    <a:schemeClr val="bg2">
                      <a:alpha val="3700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grpSp>
      </p:grpSp>
      <p:sp>
        <p:nvSpPr>
          <p:cNvPr id="47" name="AutoShape 59">
            <a:extLst>
              <a:ext uri="{FF2B5EF4-FFF2-40B4-BE49-F238E27FC236}">
                <a16:creationId xmlns:a16="http://schemas.microsoft.com/office/drawing/2014/main" id="{9591D5E7-7190-47D4-B2D0-F410B4AC4D60}"/>
              </a:ext>
            </a:extLst>
          </p:cNvPr>
          <p:cNvSpPr>
            <a:spLocks noChangeArrowheads="1"/>
          </p:cNvSpPr>
          <p:nvPr/>
        </p:nvSpPr>
        <p:spPr bwMode="gray">
          <a:xfrm>
            <a:off x="3924363" y="5418174"/>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dirty="0">
                <a:latin typeface="Arial" charset="0"/>
              </a:rPr>
              <a:t>4</a:t>
            </a:r>
          </a:p>
        </p:txBody>
      </p:sp>
      <p:sp>
        <p:nvSpPr>
          <p:cNvPr id="55" name="AutoShape 42">
            <a:extLst>
              <a:ext uri="{FF2B5EF4-FFF2-40B4-BE49-F238E27FC236}">
                <a16:creationId xmlns:a16="http://schemas.microsoft.com/office/drawing/2014/main" id="{388020FE-CC1E-4E27-B261-E7E1134E4CAB}"/>
              </a:ext>
            </a:extLst>
          </p:cNvPr>
          <p:cNvSpPr>
            <a:spLocks noChangeArrowheads="1"/>
          </p:cNvSpPr>
          <p:nvPr/>
        </p:nvSpPr>
        <p:spPr bwMode="gray">
          <a:xfrm>
            <a:off x="4165037" y="6075303"/>
            <a:ext cx="1489457" cy="245762"/>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a:solidFill>
                  <a:schemeClr val="tx1"/>
                </a:solidFill>
                <a:latin typeface="Arial" charset="0"/>
              </a:rPr>
              <a:t>Unser </a:t>
            </a:r>
            <a:r>
              <a:rPr kumimoji="1" lang="en-US" altLang="ko-KR" sz="1800" b="1" dirty="0" err="1">
                <a:solidFill>
                  <a:schemeClr val="tx1"/>
                </a:solidFill>
                <a:latin typeface="Arial" charset="0"/>
              </a:rPr>
              <a:t>Fazit</a:t>
            </a:r>
            <a:endParaRPr kumimoji="1" lang="en-US" altLang="ko-KR" sz="1800" b="1" dirty="0">
              <a:solidFill>
                <a:schemeClr val="tx1"/>
              </a:solidFill>
              <a:latin typeface="Arial" charset="0"/>
            </a:endParaRPr>
          </a:p>
        </p:txBody>
      </p:sp>
      <p:sp>
        <p:nvSpPr>
          <p:cNvPr id="49" name="AutoShape 41">
            <a:extLst>
              <a:ext uri="{FF2B5EF4-FFF2-40B4-BE49-F238E27FC236}">
                <a16:creationId xmlns:a16="http://schemas.microsoft.com/office/drawing/2014/main" id="{60FE0E11-CF34-451F-8607-5D9485E51AC4}"/>
              </a:ext>
            </a:extLst>
          </p:cNvPr>
          <p:cNvSpPr>
            <a:spLocks noChangeArrowheads="1"/>
          </p:cNvSpPr>
          <p:nvPr/>
        </p:nvSpPr>
        <p:spPr bwMode="gray">
          <a:xfrm>
            <a:off x="4639319" y="5146584"/>
            <a:ext cx="3676077" cy="422449"/>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err="1">
                <a:solidFill>
                  <a:schemeClr val="tx1"/>
                </a:solidFill>
                <a:latin typeface="Arial" charset="0"/>
              </a:rPr>
              <a:t>Befragung</a:t>
            </a:r>
            <a:r>
              <a:rPr kumimoji="1" lang="en-US" altLang="ko-KR" sz="1800" b="1" dirty="0">
                <a:solidFill>
                  <a:schemeClr val="tx1"/>
                </a:solidFill>
                <a:latin typeface="Arial" charset="0"/>
              </a:rPr>
              <a:t> </a:t>
            </a:r>
            <a:r>
              <a:rPr kumimoji="1" lang="en-US" altLang="ko-KR" sz="1800" b="1" dirty="0" err="1">
                <a:solidFill>
                  <a:schemeClr val="tx1"/>
                </a:solidFill>
                <a:latin typeface="Arial" charset="0"/>
              </a:rPr>
              <a:t>Händler</a:t>
            </a:r>
            <a:r>
              <a:rPr kumimoji="1" lang="en-US" altLang="ko-KR" sz="1800" b="1" dirty="0">
                <a:solidFill>
                  <a:schemeClr val="tx1"/>
                </a:solidFill>
                <a:latin typeface="Arial" charset="0"/>
              </a:rPr>
              <a:t> + </a:t>
            </a:r>
            <a:r>
              <a:rPr kumimoji="1" lang="en-US" altLang="ko-KR" sz="1800" b="1" dirty="0" err="1">
                <a:solidFill>
                  <a:schemeClr val="tx1"/>
                </a:solidFill>
                <a:latin typeface="Arial" charset="0"/>
              </a:rPr>
              <a:t>Geschäfte</a:t>
            </a:r>
            <a:endParaRPr kumimoji="1" lang="en-US" altLang="ko-KR" sz="1800" b="1" dirty="0">
              <a:solidFill>
                <a:schemeClr val="tx1"/>
              </a:solidFill>
              <a:latin typeface="Arial" charset="0"/>
            </a:endParaRPr>
          </a:p>
        </p:txBody>
      </p:sp>
      <p:sp>
        <p:nvSpPr>
          <p:cNvPr id="50" name="Oval 49">
            <a:extLst>
              <a:ext uri="{FF2B5EF4-FFF2-40B4-BE49-F238E27FC236}">
                <a16:creationId xmlns:a16="http://schemas.microsoft.com/office/drawing/2014/main" id="{1E8E4983-2562-4482-BF9F-DA35DE0FEF3B}"/>
              </a:ext>
            </a:extLst>
          </p:cNvPr>
          <p:cNvSpPr>
            <a:spLocks noChangeArrowheads="1"/>
          </p:cNvSpPr>
          <p:nvPr/>
        </p:nvSpPr>
        <p:spPr bwMode="auto">
          <a:xfrm>
            <a:off x="3918834" y="5293393"/>
            <a:ext cx="504825" cy="50482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1" name="Rectangle 50">
            <a:extLst>
              <a:ext uri="{FF2B5EF4-FFF2-40B4-BE49-F238E27FC236}">
                <a16:creationId xmlns:a16="http://schemas.microsoft.com/office/drawing/2014/main" id="{5D662C7D-2AC8-4903-88A0-1F24EC59A11C}"/>
              </a:ext>
            </a:extLst>
          </p:cNvPr>
          <p:cNvSpPr>
            <a:spLocks noChangeArrowheads="1"/>
          </p:cNvSpPr>
          <p:nvPr/>
        </p:nvSpPr>
        <p:spPr bwMode="auto">
          <a:xfrm>
            <a:off x="3487034" y="5509293"/>
            <a:ext cx="4894263" cy="730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2" name="Oval 51">
            <a:extLst>
              <a:ext uri="{FF2B5EF4-FFF2-40B4-BE49-F238E27FC236}">
                <a16:creationId xmlns:a16="http://schemas.microsoft.com/office/drawing/2014/main" id="{39E8C5CB-3CE6-4033-A75F-334F500CD4EE}"/>
              </a:ext>
            </a:extLst>
          </p:cNvPr>
          <p:cNvSpPr>
            <a:spLocks noChangeArrowheads="1"/>
          </p:cNvSpPr>
          <p:nvPr/>
        </p:nvSpPr>
        <p:spPr bwMode="auto">
          <a:xfrm>
            <a:off x="3342572" y="5437855"/>
            <a:ext cx="215900" cy="215900"/>
          </a:xfrm>
          <a:prstGeom prst="ellipse">
            <a:avLst/>
          </a:prstGeom>
          <a:solidFill>
            <a:schemeClr val="bg1"/>
          </a:solid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3" name="Oval 52">
            <a:extLst>
              <a:ext uri="{FF2B5EF4-FFF2-40B4-BE49-F238E27FC236}">
                <a16:creationId xmlns:a16="http://schemas.microsoft.com/office/drawing/2014/main" id="{A1DD2781-B7A8-41E9-A645-F36063237D01}"/>
              </a:ext>
            </a:extLst>
          </p:cNvPr>
          <p:cNvSpPr>
            <a:spLocks noChangeArrowheads="1"/>
          </p:cNvSpPr>
          <p:nvPr/>
        </p:nvSpPr>
        <p:spPr bwMode="auto">
          <a:xfrm>
            <a:off x="8311447" y="5437855"/>
            <a:ext cx="215900" cy="215900"/>
          </a:xfrm>
          <a:prstGeom prst="ellipse">
            <a:avLst/>
          </a:prstGeom>
          <a:solidFill>
            <a:schemeClr val="bg1"/>
          </a:solid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 name="AutoShape 53">
            <a:extLst>
              <a:ext uri="{FF2B5EF4-FFF2-40B4-BE49-F238E27FC236}">
                <a16:creationId xmlns:a16="http://schemas.microsoft.com/office/drawing/2014/main" id="{30C04F9A-9FCD-48FD-A797-C2C8AB20413B}"/>
              </a:ext>
            </a:extLst>
          </p:cNvPr>
          <p:cNvSpPr>
            <a:spLocks noChangeArrowheads="1"/>
          </p:cNvSpPr>
          <p:nvPr/>
        </p:nvSpPr>
        <p:spPr bwMode="gray">
          <a:xfrm>
            <a:off x="3920422" y="5309268"/>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dirty="0">
                <a:latin typeface="Arial" charset="0"/>
              </a:rPr>
              <a:t>5</a:t>
            </a:r>
          </a:p>
        </p:txBody>
      </p:sp>
      <p:sp>
        <p:nvSpPr>
          <p:cNvPr id="56" name="AutoShape 54">
            <a:extLst>
              <a:ext uri="{FF2B5EF4-FFF2-40B4-BE49-F238E27FC236}">
                <a16:creationId xmlns:a16="http://schemas.microsoft.com/office/drawing/2014/main" id="{02F7E01B-3890-496A-A046-6A16A01B470A}"/>
              </a:ext>
            </a:extLst>
          </p:cNvPr>
          <p:cNvSpPr>
            <a:spLocks noChangeArrowheads="1"/>
          </p:cNvSpPr>
          <p:nvPr/>
        </p:nvSpPr>
        <p:spPr bwMode="auto">
          <a:xfrm>
            <a:off x="3956934" y="5329905"/>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accent1">
                  <a:gamma/>
                  <a:tint val="3098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7" name="Rectangle 55">
            <a:extLst>
              <a:ext uri="{FF2B5EF4-FFF2-40B4-BE49-F238E27FC236}">
                <a16:creationId xmlns:a16="http://schemas.microsoft.com/office/drawing/2014/main" id="{FA01647C-1AD5-4415-9298-F084F6FB836C}"/>
              </a:ext>
            </a:extLst>
          </p:cNvPr>
          <p:cNvSpPr>
            <a:spLocks noChangeArrowheads="1"/>
          </p:cNvSpPr>
          <p:nvPr/>
        </p:nvSpPr>
        <p:spPr bwMode="auto">
          <a:xfrm>
            <a:off x="3487034" y="3995531"/>
            <a:ext cx="4894263" cy="730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8" name="Oval 56">
            <a:extLst>
              <a:ext uri="{FF2B5EF4-FFF2-40B4-BE49-F238E27FC236}">
                <a16:creationId xmlns:a16="http://schemas.microsoft.com/office/drawing/2014/main" id="{190FFF53-FDBC-41ED-BD58-A4F455312FD0}"/>
              </a:ext>
            </a:extLst>
          </p:cNvPr>
          <p:cNvSpPr>
            <a:spLocks noChangeArrowheads="1"/>
          </p:cNvSpPr>
          <p:nvPr/>
        </p:nvSpPr>
        <p:spPr bwMode="auto">
          <a:xfrm>
            <a:off x="3918834" y="3779631"/>
            <a:ext cx="504825" cy="5048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9" name="Oval 57">
            <a:extLst>
              <a:ext uri="{FF2B5EF4-FFF2-40B4-BE49-F238E27FC236}">
                <a16:creationId xmlns:a16="http://schemas.microsoft.com/office/drawing/2014/main" id="{34438432-3419-45D9-9B34-BF8DE763AF24}"/>
              </a:ext>
            </a:extLst>
          </p:cNvPr>
          <p:cNvSpPr>
            <a:spLocks noChangeArrowheads="1"/>
          </p:cNvSpPr>
          <p:nvPr/>
        </p:nvSpPr>
        <p:spPr bwMode="auto">
          <a:xfrm>
            <a:off x="3342572" y="3924093"/>
            <a:ext cx="215900" cy="215900"/>
          </a:xfrm>
          <a:prstGeom prst="ellipse">
            <a:avLst/>
          </a:prstGeom>
          <a:solidFill>
            <a:schemeClr val="bg1"/>
          </a:solidFill>
          <a:ln w="1905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0" name="Oval 58">
            <a:extLst>
              <a:ext uri="{FF2B5EF4-FFF2-40B4-BE49-F238E27FC236}">
                <a16:creationId xmlns:a16="http://schemas.microsoft.com/office/drawing/2014/main" id="{4D266572-31D6-4C6C-B03B-E8A6B4679B3D}"/>
              </a:ext>
            </a:extLst>
          </p:cNvPr>
          <p:cNvSpPr>
            <a:spLocks noChangeArrowheads="1"/>
          </p:cNvSpPr>
          <p:nvPr/>
        </p:nvSpPr>
        <p:spPr bwMode="auto">
          <a:xfrm>
            <a:off x="8311447" y="3924093"/>
            <a:ext cx="215900" cy="215900"/>
          </a:xfrm>
          <a:prstGeom prst="ellipse">
            <a:avLst/>
          </a:prstGeom>
          <a:solidFill>
            <a:schemeClr val="bg1"/>
          </a:solidFill>
          <a:ln w="1905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 name="AutoShape 59">
            <a:extLst>
              <a:ext uri="{FF2B5EF4-FFF2-40B4-BE49-F238E27FC236}">
                <a16:creationId xmlns:a16="http://schemas.microsoft.com/office/drawing/2014/main" id="{3843970A-BB46-468B-BE64-5914BB4997FA}"/>
              </a:ext>
            </a:extLst>
          </p:cNvPr>
          <p:cNvSpPr>
            <a:spLocks noChangeArrowheads="1"/>
          </p:cNvSpPr>
          <p:nvPr/>
        </p:nvSpPr>
        <p:spPr bwMode="gray">
          <a:xfrm>
            <a:off x="3920422" y="3795506"/>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dirty="0">
                <a:latin typeface="Arial" charset="0"/>
              </a:rPr>
              <a:t>3</a:t>
            </a:r>
          </a:p>
        </p:txBody>
      </p:sp>
      <p:sp>
        <p:nvSpPr>
          <p:cNvPr id="62" name="AutoShape 60">
            <a:extLst>
              <a:ext uri="{FF2B5EF4-FFF2-40B4-BE49-F238E27FC236}">
                <a16:creationId xmlns:a16="http://schemas.microsoft.com/office/drawing/2014/main" id="{7FCDFD35-5DB1-49A4-A54C-2D4076DB09B2}"/>
              </a:ext>
            </a:extLst>
          </p:cNvPr>
          <p:cNvSpPr>
            <a:spLocks noChangeArrowheads="1"/>
          </p:cNvSpPr>
          <p:nvPr/>
        </p:nvSpPr>
        <p:spPr bwMode="auto">
          <a:xfrm>
            <a:off x="3956934" y="3816143"/>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hlink">
                  <a:gamma/>
                  <a:tint val="3098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3" name="AutoShape 40">
            <a:extLst>
              <a:ext uri="{FF2B5EF4-FFF2-40B4-BE49-F238E27FC236}">
                <a16:creationId xmlns:a16="http://schemas.microsoft.com/office/drawing/2014/main" id="{90CBF65B-5AE9-47BC-BBD5-EAFAFE774A74}"/>
              </a:ext>
            </a:extLst>
          </p:cNvPr>
          <p:cNvSpPr>
            <a:spLocks noChangeArrowheads="1"/>
          </p:cNvSpPr>
          <p:nvPr/>
        </p:nvSpPr>
        <p:spPr bwMode="gray">
          <a:xfrm>
            <a:off x="4628943" y="3658448"/>
            <a:ext cx="3475632" cy="348563"/>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err="1">
                <a:solidFill>
                  <a:schemeClr val="tx1"/>
                </a:solidFill>
                <a:latin typeface="Arial" charset="0"/>
              </a:rPr>
              <a:t>Befragung</a:t>
            </a:r>
            <a:r>
              <a:rPr kumimoji="1" lang="en-US" altLang="ko-KR" sz="1800" b="1" dirty="0">
                <a:solidFill>
                  <a:schemeClr val="tx1"/>
                </a:solidFill>
                <a:latin typeface="Arial" charset="0"/>
              </a:rPr>
              <a:t> der </a:t>
            </a:r>
            <a:r>
              <a:rPr kumimoji="1" lang="en-US" altLang="ko-KR" sz="1800" b="1" dirty="0" err="1">
                <a:solidFill>
                  <a:schemeClr val="tx1"/>
                </a:solidFill>
                <a:latin typeface="Arial" charset="0"/>
              </a:rPr>
              <a:t>Marktbesucher</a:t>
            </a:r>
            <a:endParaRPr kumimoji="1" lang="en-US" altLang="ko-KR" sz="1800" b="1" dirty="0">
              <a:solidFill>
                <a:schemeClr val="tx1"/>
              </a:solidFill>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4B18DBF-F28D-43E8-9FFB-DD6EBD241AF8}"/>
              </a:ext>
            </a:extLst>
          </p:cNvPr>
          <p:cNvSpPr>
            <a:spLocks noGrp="1"/>
          </p:cNvSpPr>
          <p:nvPr>
            <p:ph type="sldNum" sz="quarter" idx="12"/>
          </p:nvPr>
        </p:nvSpPr>
        <p:spPr/>
        <p:txBody>
          <a:bodyPr/>
          <a:lstStyle/>
          <a:p>
            <a:fld id="{44E3F722-D3EF-41DE-8EE0-3D41B5E1745D}" type="slidenum">
              <a:rPr lang="ru-RU" smtClean="0"/>
              <a:pPr/>
              <a:t>20</a:t>
            </a:fld>
            <a:endParaRPr lang="ru-RU"/>
          </a:p>
        </p:txBody>
      </p:sp>
      <p:sp>
        <p:nvSpPr>
          <p:cNvPr id="4" name="Titel 1">
            <a:extLst>
              <a:ext uri="{FF2B5EF4-FFF2-40B4-BE49-F238E27FC236}">
                <a16:creationId xmlns:a16="http://schemas.microsoft.com/office/drawing/2014/main" id="{0E6F6EB1-2734-4A2D-AA7E-7E58A6435587}"/>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Befragungen</a:t>
            </a:r>
          </a:p>
          <a:p>
            <a:pPr algn="ctr"/>
            <a:r>
              <a:rPr lang="de-DE" sz="1600" b="1" kern="0" dirty="0"/>
              <a:t>(umliegende Geschäfte)</a:t>
            </a:r>
          </a:p>
        </p:txBody>
      </p:sp>
      <p:sp>
        <p:nvSpPr>
          <p:cNvPr id="5" name="Titel 1">
            <a:extLst>
              <a:ext uri="{FF2B5EF4-FFF2-40B4-BE49-F238E27FC236}">
                <a16:creationId xmlns:a16="http://schemas.microsoft.com/office/drawing/2014/main" id="{F99D568A-4BE0-4895-97DC-8BA0AFD75867}"/>
              </a:ext>
            </a:extLst>
          </p:cNvPr>
          <p:cNvSpPr txBox="1">
            <a:spLocks/>
          </p:cNvSpPr>
          <p:nvPr/>
        </p:nvSpPr>
        <p:spPr bwMode="auto">
          <a:xfrm>
            <a:off x="18906" y="3400342"/>
            <a:ext cx="3131840" cy="19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1400" b="1" kern="0" dirty="0"/>
              <a:t>Müller -Langhardt</a:t>
            </a:r>
          </a:p>
        </p:txBody>
      </p:sp>
      <p:pic>
        <p:nvPicPr>
          <p:cNvPr id="11" name="Grafik 10">
            <a:extLst>
              <a:ext uri="{FF2B5EF4-FFF2-40B4-BE49-F238E27FC236}">
                <a16:creationId xmlns:a16="http://schemas.microsoft.com/office/drawing/2014/main" id="{70A03472-2671-4B84-B604-A56521189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4" y="3647210"/>
            <a:ext cx="3217826" cy="2084208"/>
          </a:xfrm>
          <a:prstGeom prst="rect">
            <a:avLst/>
          </a:prstGeom>
        </p:spPr>
      </p:pic>
      <p:pic>
        <p:nvPicPr>
          <p:cNvPr id="13" name="Grafik 12">
            <a:extLst>
              <a:ext uri="{FF2B5EF4-FFF2-40B4-BE49-F238E27FC236}">
                <a16:creationId xmlns:a16="http://schemas.microsoft.com/office/drawing/2014/main" id="{E2B3290A-CECE-445A-BA49-35CC29D60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2217" y="3650334"/>
            <a:ext cx="2775581" cy="2084208"/>
          </a:xfrm>
          <a:prstGeom prst="rect">
            <a:avLst/>
          </a:prstGeom>
        </p:spPr>
      </p:pic>
      <p:pic>
        <p:nvPicPr>
          <p:cNvPr id="15" name="Grafik 14">
            <a:extLst>
              <a:ext uri="{FF2B5EF4-FFF2-40B4-BE49-F238E27FC236}">
                <a16:creationId xmlns:a16="http://schemas.microsoft.com/office/drawing/2014/main" id="{DD82F2F0-3957-41B4-A8B5-34BB8588AC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0714" y="3647210"/>
            <a:ext cx="3114100" cy="2084208"/>
          </a:xfrm>
          <a:prstGeom prst="rect">
            <a:avLst/>
          </a:prstGeom>
        </p:spPr>
      </p:pic>
      <p:sp>
        <p:nvSpPr>
          <p:cNvPr id="17" name="Titel 1">
            <a:extLst>
              <a:ext uri="{FF2B5EF4-FFF2-40B4-BE49-F238E27FC236}">
                <a16:creationId xmlns:a16="http://schemas.microsoft.com/office/drawing/2014/main" id="{0EB7E432-BAD1-4D91-9CDB-12A58F04C16F}"/>
              </a:ext>
            </a:extLst>
          </p:cNvPr>
          <p:cNvSpPr txBox="1">
            <a:spLocks/>
          </p:cNvSpPr>
          <p:nvPr/>
        </p:nvSpPr>
        <p:spPr bwMode="auto">
          <a:xfrm>
            <a:off x="6084168" y="3421123"/>
            <a:ext cx="2896910" cy="19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1400" b="1" kern="0" dirty="0"/>
              <a:t>Bäckerei </a:t>
            </a:r>
            <a:r>
              <a:rPr lang="de-DE" sz="1400" b="1" kern="0" dirty="0" err="1"/>
              <a:t>Lubig</a:t>
            </a:r>
            <a:r>
              <a:rPr lang="de-DE" sz="1400" b="1" kern="0" dirty="0"/>
              <a:t> (</a:t>
            </a:r>
            <a:r>
              <a:rPr lang="de-DE" sz="1400" b="1" kern="0" dirty="0" err="1"/>
              <a:t>Wenzelgasse</a:t>
            </a:r>
            <a:r>
              <a:rPr lang="de-DE" sz="1400" b="1" kern="0" dirty="0"/>
              <a:t>)</a:t>
            </a:r>
          </a:p>
        </p:txBody>
      </p:sp>
      <p:sp>
        <p:nvSpPr>
          <p:cNvPr id="18" name="Titel 1">
            <a:extLst>
              <a:ext uri="{FF2B5EF4-FFF2-40B4-BE49-F238E27FC236}">
                <a16:creationId xmlns:a16="http://schemas.microsoft.com/office/drawing/2014/main" id="{3AFEDA25-884E-4F8C-847A-451C1C608CCE}"/>
              </a:ext>
            </a:extLst>
          </p:cNvPr>
          <p:cNvSpPr txBox="1">
            <a:spLocks/>
          </p:cNvSpPr>
          <p:nvPr/>
        </p:nvSpPr>
        <p:spPr bwMode="auto">
          <a:xfrm>
            <a:off x="2875958" y="3400341"/>
            <a:ext cx="3131840" cy="19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1400" b="1" kern="0" dirty="0" err="1"/>
              <a:t>Cafe</a:t>
            </a:r>
            <a:r>
              <a:rPr lang="de-DE" sz="1400" b="1" kern="0" dirty="0"/>
              <a:t> </a:t>
            </a:r>
            <a:r>
              <a:rPr lang="de-DE" sz="1400" b="1" kern="0" dirty="0" err="1"/>
              <a:t>Miebach‘s</a:t>
            </a:r>
            <a:endParaRPr lang="de-DE" sz="1400" b="1" kern="0" dirty="0"/>
          </a:p>
        </p:txBody>
      </p:sp>
    </p:spTree>
    <p:extLst>
      <p:ext uri="{BB962C8B-B14F-4D97-AF65-F5344CB8AC3E}">
        <p14:creationId xmlns:p14="http://schemas.microsoft.com/office/powerpoint/2010/main" val="971031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A42E4BE-C6B1-461A-9F35-694351C98095}"/>
              </a:ext>
            </a:extLst>
          </p:cNvPr>
          <p:cNvSpPr>
            <a:spLocks noGrp="1"/>
          </p:cNvSpPr>
          <p:nvPr>
            <p:ph type="sldNum" sz="quarter" idx="12"/>
          </p:nvPr>
        </p:nvSpPr>
        <p:spPr/>
        <p:txBody>
          <a:bodyPr/>
          <a:lstStyle/>
          <a:p>
            <a:fld id="{44E3F722-D3EF-41DE-8EE0-3D41B5E1745D}" type="slidenum">
              <a:rPr lang="ru-RU" smtClean="0"/>
              <a:pPr/>
              <a:t>21</a:t>
            </a:fld>
            <a:endParaRPr lang="ru-RU"/>
          </a:p>
        </p:txBody>
      </p:sp>
      <p:graphicFrame>
        <p:nvGraphicFramePr>
          <p:cNvPr id="4" name="Tabelle 3">
            <a:extLst>
              <a:ext uri="{FF2B5EF4-FFF2-40B4-BE49-F238E27FC236}">
                <a16:creationId xmlns:a16="http://schemas.microsoft.com/office/drawing/2014/main" id="{391ADFBF-8A90-4FF2-BB7D-55F36BBBBCDE}"/>
              </a:ext>
            </a:extLst>
          </p:cNvPr>
          <p:cNvGraphicFramePr>
            <a:graphicFrameLocks noGrp="1"/>
          </p:cNvGraphicFramePr>
          <p:nvPr>
            <p:extLst>
              <p:ext uri="{D42A27DB-BD31-4B8C-83A1-F6EECF244321}">
                <p14:modId xmlns:p14="http://schemas.microsoft.com/office/powerpoint/2010/main" val="455130597"/>
              </p:ext>
            </p:extLst>
          </p:nvPr>
        </p:nvGraphicFramePr>
        <p:xfrm>
          <a:off x="143508" y="2992299"/>
          <a:ext cx="6156683" cy="1337876"/>
        </p:xfrm>
        <a:graphic>
          <a:graphicData uri="http://schemas.openxmlformats.org/drawingml/2006/table">
            <a:tbl>
              <a:tblPr/>
              <a:tblGrid>
                <a:gridCol w="2587398">
                  <a:extLst>
                    <a:ext uri="{9D8B030D-6E8A-4147-A177-3AD203B41FA5}">
                      <a16:colId xmlns:a16="http://schemas.microsoft.com/office/drawing/2014/main" val="660575924"/>
                    </a:ext>
                  </a:extLst>
                </a:gridCol>
                <a:gridCol w="1815160">
                  <a:extLst>
                    <a:ext uri="{9D8B030D-6E8A-4147-A177-3AD203B41FA5}">
                      <a16:colId xmlns:a16="http://schemas.microsoft.com/office/drawing/2014/main" val="2745483444"/>
                    </a:ext>
                  </a:extLst>
                </a:gridCol>
                <a:gridCol w="1754125">
                  <a:extLst>
                    <a:ext uri="{9D8B030D-6E8A-4147-A177-3AD203B41FA5}">
                      <a16:colId xmlns:a16="http://schemas.microsoft.com/office/drawing/2014/main" val="1457067064"/>
                    </a:ext>
                  </a:extLst>
                </a:gridCol>
              </a:tblGrid>
              <a:tr h="22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Wettbewerbs-bereicherung</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Konkurrenz</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3295308011"/>
                  </a:ext>
                </a:extLst>
              </a:tr>
              <a:tr h="28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Müller-</a:t>
                      </a:r>
                      <a:r>
                        <a:rPr kumimoji="0" lang="en-US" altLang="ko-KR" sz="1800" b="0" i="0" u="none" strike="noStrike" cap="none" normalizeH="0" baseline="0" dirty="0" err="1">
                          <a:ln>
                            <a:noFill/>
                          </a:ln>
                          <a:solidFill>
                            <a:srgbClr val="373737"/>
                          </a:solidFill>
                          <a:effectLst/>
                          <a:latin typeface="Arial" charset="0"/>
                          <a:ea typeface="굴림" pitchFamily="34" charset="-127"/>
                        </a:rPr>
                        <a:t>Langhard</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  X </a:t>
                      </a:r>
                      <a:r>
                        <a:rPr kumimoji="0" lang="en-US" altLang="ko-KR" sz="800" b="0" i="0" u="none" strike="noStrike" cap="none" normalizeH="0" baseline="0" dirty="0">
                          <a:ln>
                            <a:noFill/>
                          </a:ln>
                          <a:solidFill>
                            <a:srgbClr val="373737"/>
                          </a:solidFill>
                          <a:effectLst/>
                          <a:latin typeface="Arial" charset="0"/>
                          <a:ea typeface="굴림" pitchFamily="34" charset="-127"/>
                        </a:rPr>
                        <a:t>1</a:t>
                      </a: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279904644"/>
                  </a:ext>
                </a:extLst>
              </a:tr>
              <a:tr h="275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err="1">
                          <a:ln>
                            <a:noFill/>
                          </a:ln>
                          <a:solidFill>
                            <a:srgbClr val="373737"/>
                          </a:solidFill>
                          <a:effectLst/>
                          <a:latin typeface="Arial" charset="0"/>
                          <a:ea typeface="굴림" pitchFamily="34" charset="-127"/>
                        </a:rPr>
                        <a:t>Cafe</a:t>
                      </a:r>
                      <a:r>
                        <a:rPr kumimoji="0" lang="de-DE" altLang="ko-KR" sz="1800" b="0" i="0" u="none" strike="noStrike" cap="none" normalizeH="0" baseline="0" dirty="0">
                          <a:ln>
                            <a:noFill/>
                          </a:ln>
                          <a:solidFill>
                            <a:srgbClr val="373737"/>
                          </a:solidFill>
                          <a:effectLst/>
                          <a:latin typeface="Arial" charset="0"/>
                          <a:ea typeface="굴림" pitchFamily="34" charset="-127"/>
                        </a:rPr>
                        <a:t> </a:t>
                      </a:r>
                      <a:r>
                        <a:rPr kumimoji="0" lang="de-DE" altLang="ko-KR" sz="1800" b="0" i="0" u="none" strike="noStrike" cap="none" normalizeH="0" baseline="0" dirty="0" err="1">
                          <a:ln>
                            <a:noFill/>
                          </a:ln>
                          <a:solidFill>
                            <a:srgbClr val="373737"/>
                          </a:solidFill>
                          <a:effectLst/>
                          <a:latin typeface="Arial" charset="0"/>
                          <a:ea typeface="굴림" pitchFamily="34" charset="-127"/>
                        </a:rPr>
                        <a:t>Miebach‘s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427064015"/>
                  </a:ext>
                </a:extLst>
              </a:tr>
              <a:tr h="288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Bäckerei</a:t>
                      </a:r>
                      <a:r>
                        <a:rPr kumimoji="0" lang="en-US" altLang="ko-KR" sz="1800" b="0" i="0" u="none" strike="noStrike" cap="none" normalizeH="0" baseline="0" dirty="0">
                          <a:ln>
                            <a:noFill/>
                          </a:ln>
                          <a:solidFill>
                            <a:srgbClr val="373737"/>
                          </a:solidFill>
                          <a:effectLst/>
                          <a:latin typeface="Arial" charset="0"/>
                          <a:ea typeface="굴림" pitchFamily="34" charset="-127"/>
                        </a:rPr>
                        <a:t> </a:t>
                      </a:r>
                      <a:r>
                        <a:rPr kumimoji="0" lang="en-US" altLang="ko-KR" sz="1800" b="0" i="0" u="none" strike="noStrike" cap="none" normalizeH="0" baseline="0" dirty="0" err="1">
                          <a:ln>
                            <a:noFill/>
                          </a:ln>
                          <a:solidFill>
                            <a:srgbClr val="373737"/>
                          </a:solidFill>
                          <a:effectLst/>
                          <a:latin typeface="Arial" charset="0"/>
                          <a:ea typeface="굴림" pitchFamily="34" charset="-127"/>
                        </a:rPr>
                        <a:t>Lubig</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3032365381"/>
                  </a:ext>
                </a:extLst>
              </a:tr>
            </a:tbl>
          </a:graphicData>
        </a:graphic>
      </p:graphicFrame>
      <p:graphicFrame>
        <p:nvGraphicFramePr>
          <p:cNvPr id="5" name="Tabelle 4">
            <a:extLst>
              <a:ext uri="{FF2B5EF4-FFF2-40B4-BE49-F238E27FC236}">
                <a16:creationId xmlns:a16="http://schemas.microsoft.com/office/drawing/2014/main" id="{5BA40A0E-5D13-48D0-9CDC-FDE55988F780}"/>
              </a:ext>
            </a:extLst>
          </p:cNvPr>
          <p:cNvGraphicFramePr>
            <a:graphicFrameLocks noGrp="1"/>
          </p:cNvGraphicFramePr>
          <p:nvPr>
            <p:extLst>
              <p:ext uri="{D42A27DB-BD31-4B8C-83A1-F6EECF244321}">
                <p14:modId xmlns:p14="http://schemas.microsoft.com/office/powerpoint/2010/main" val="3810900467"/>
              </p:ext>
            </p:extLst>
          </p:nvPr>
        </p:nvGraphicFramePr>
        <p:xfrm>
          <a:off x="143509" y="4965622"/>
          <a:ext cx="5436605" cy="1124516"/>
        </p:xfrm>
        <a:graphic>
          <a:graphicData uri="http://schemas.openxmlformats.org/drawingml/2006/table">
            <a:tbl>
              <a:tblPr/>
              <a:tblGrid>
                <a:gridCol w="2490316">
                  <a:extLst>
                    <a:ext uri="{9D8B030D-6E8A-4147-A177-3AD203B41FA5}">
                      <a16:colId xmlns:a16="http://schemas.microsoft.com/office/drawing/2014/main" val="660575924"/>
                    </a:ext>
                  </a:extLst>
                </a:gridCol>
                <a:gridCol w="1506127">
                  <a:extLst>
                    <a:ext uri="{9D8B030D-6E8A-4147-A177-3AD203B41FA5}">
                      <a16:colId xmlns:a16="http://schemas.microsoft.com/office/drawing/2014/main" val="2745483444"/>
                    </a:ext>
                  </a:extLst>
                </a:gridCol>
                <a:gridCol w="1440162">
                  <a:extLst>
                    <a:ext uri="{9D8B030D-6E8A-4147-A177-3AD203B41FA5}">
                      <a16:colId xmlns:a16="http://schemas.microsoft.com/office/drawing/2014/main" val="1457067064"/>
                    </a:ext>
                  </a:extLst>
                </a:gridCol>
              </a:tblGrid>
              <a:tr h="22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3295308011"/>
                  </a:ext>
                </a:extLst>
              </a:tr>
              <a:tr h="28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Müller-</a:t>
                      </a:r>
                      <a:r>
                        <a:rPr kumimoji="0" lang="en-US" altLang="ko-KR" sz="1800" b="0" i="0" u="none" strike="noStrike" cap="none" normalizeH="0" baseline="0" dirty="0" err="1">
                          <a:ln>
                            <a:noFill/>
                          </a:ln>
                          <a:solidFill>
                            <a:srgbClr val="373737"/>
                          </a:solidFill>
                          <a:effectLst/>
                          <a:latin typeface="Arial" charset="0"/>
                          <a:ea typeface="굴림" pitchFamily="34" charset="-127"/>
                        </a:rPr>
                        <a:t>Langhard</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279904644"/>
                  </a:ext>
                </a:extLst>
              </a:tr>
              <a:tr h="275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err="1">
                          <a:ln>
                            <a:noFill/>
                          </a:ln>
                          <a:solidFill>
                            <a:srgbClr val="373737"/>
                          </a:solidFill>
                          <a:effectLst/>
                          <a:latin typeface="Arial" charset="0"/>
                          <a:ea typeface="굴림" pitchFamily="34" charset="-127"/>
                        </a:rPr>
                        <a:t>Cafe</a:t>
                      </a:r>
                      <a:r>
                        <a:rPr kumimoji="0" lang="de-DE" altLang="ko-KR" sz="1800" b="0" i="0" u="none" strike="noStrike" cap="none" normalizeH="0" baseline="0" dirty="0">
                          <a:ln>
                            <a:noFill/>
                          </a:ln>
                          <a:solidFill>
                            <a:srgbClr val="373737"/>
                          </a:solidFill>
                          <a:effectLst/>
                          <a:latin typeface="Arial" charset="0"/>
                          <a:ea typeface="굴림" pitchFamily="34" charset="-127"/>
                        </a:rPr>
                        <a:t> </a:t>
                      </a:r>
                      <a:r>
                        <a:rPr kumimoji="0" lang="de-DE" altLang="ko-KR" sz="1800" b="0" i="0" u="none" strike="noStrike" cap="none" normalizeH="0" baseline="0" dirty="0" err="1">
                          <a:ln>
                            <a:noFill/>
                          </a:ln>
                          <a:solidFill>
                            <a:srgbClr val="373737"/>
                          </a:solidFill>
                          <a:effectLst/>
                          <a:latin typeface="Arial" charset="0"/>
                          <a:ea typeface="굴림" pitchFamily="34" charset="-127"/>
                        </a:rPr>
                        <a:t>Miebach‘s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427064015"/>
                  </a:ext>
                </a:extLst>
              </a:tr>
              <a:tr h="288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Bäckerei</a:t>
                      </a:r>
                      <a:r>
                        <a:rPr kumimoji="0" lang="en-US" altLang="ko-KR" sz="1800" b="0" i="0" u="none" strike="noStrike" cap="none" normalizeH="0" baseline="0" dirty="0">
                          <a:ln>
                            <a:noFill/>
                          </a:ln>
                          <a:solidFill>
                            <a:srgbClr val="373737"/>
                          </a:solidFill>
                          <a:effectLst/>
                          <a:latin typeface="Arial" charset="0"/>
                          <a:ea typeface="굴림" pitchFamily="34" charset="-127"/>
                        </a:rPr>
                        <a:t> </a:t>
                      </a:r>
                      <a:r>
                        <a:rPr kumimoji="0" lang="en-US" altLang="ko-KR" sz="1800" b="0" i="0" u="none" strike="noStrike" cap="none" normalizeH="0" baseline="0" dirty="0" err="1">
                          <a:ln>
                            <a:noFill/>
                          </a:ln>
                          <a:solidFill>
                            <a:srgbClr val="373737"/>
                          </a:solidFill>
                          <a:effectLst/>
                          <a:latin typeface="Arial" charset="0"/>
                          <a:ea typeface="굴림" pitchFamily="34" charset="-127"/>
                        </a:rPr>
                        <a:t>Lubig</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3032365381"/>
                  </a:ext>
                </a:extLst>
              </a:tr>
            </a:tbl>
          </a:graphicData>
        </a:graphic>
      </p:graphicFrame>
      <p:sp>
        <p:nvSpPr>
          <p:cNvPr id="6" name="Titel 1">
            <a:extLst>
              <a:ext uri="{FF2B5EF4-FFF2-40B4-BE49-F238E27FC236}">
                <a16:creationId xmlns:a16="http://schemas.microsoft.com/office/drawing/2014/main" id="{45001C01-B0E0-44EE-82E0-B80E105A294A}"/>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(umliegende Geschäfte)</a:t>
            </a:r>
          </a:p>
        </p:txBody>
      </p:sp>
      <p:sp>
        <p:nvSpPr>
          <p:cNvPr id="9" name="Content Placeholder 8">
            <a:extLst>
              <a:ext uri="{FF2B5EF4-FFF2-40B4-BE49-F238E27FC236}">
                <a16:creationId xmlns:a16="http://schemas.microsoft.com/office/drawing/2014/main" id="{52D61AE0-193E-457E-886E-5AFE86E45537}"/>
              </a:ext>
            </a:extLst>
          </p:cNvPr>
          <p:cNvSpPr txBox="1">
            <a:spLocks/>
          </p:cNvSpPr>
          <p:nvPr/>
        </p:nvSpPr>
        <p:spPr>
          <a:xfrm>
            <a:off x="0" y="2540350"/>
            <a:ext cx="9143999" cy="323738"/>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Kurbelt der Markt die eigenen Geschäfte eher an oder ist er eine Konkurrenz ? </a:t>
            </a:r>
          </a:p>
        </p:txBody>
      </p:sp>
      <p:sp>
        <p:nvSpPr>
          <p:cNvPr id="10" name="Content Placeholder 8">
            <a:extLst>
              <a:ext uri="{FF2B5EF4-FFF2-40B4-BE49-F238E27FC236}">
                <a16:creationId xmlns:a16="http://schemas.microsoft.com/office/drawing/2014/main" id="{803205A4-242E-4499-B4AD-16CEE5D72456}"/>
              </a:ext>
            </a:extLst>
          </p:cNvPr>
          <p:cNvSpPr txBox="1">
            <a:spLocks/>
          </p:cNvSpPr>
          <p:nvPr/>
        </p:nvSpPr>
        <p:spPr>
          <a:xfrm>
            <a:off x="143509" y="4531135"/>
            <a:ext cx="9143999" cy="323738"/>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Kommt es zu Problemen aufgrund des Marktes? </a:t>
            </a:r>
          </a:p>
        </p:txBody>
      </p:sp>
      <p:sp>
        <p:nvSpPr>
          <p:cNvPr id="11" name="Content Placeholder 8">
            <a:extLst>
              <a:ext uri="{FF2B5EF4-FFF2-40B4-BE49-F238E27FC236}">
                <a16:creationId xmlns:a16="http://schemas.microsoft.com/office/drawing/2014/main" id="{F109CD14-A235-419A-A747-2E1F56663CD0}"/>
              </a:ext>
            </a:extLst>
          </p:cNvPr>
          <p:cNvSpPr txBox="1">
            <a:spLocks/>
          </p:cNvSpPr>
          <p:nvPr/>
        </p:nvSpPr>
        <p:spPr>
          <a:xfrm>
            <a:off x="6335533" y="2992299"/>
            <a:ext cx="2746648" cy="1337876"/>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None/>
            </a:pPr>
            <a:r>
              <a:rPr lang="de-DE" sz="800" kern="0" dirty="0"/>
              <a:t> *1 </a:t>
            </a:r>
            <a:r>
              <a:rPr lang="de-DE" sz="1400" kern="0" dirty="0"/>
              <a:t>wenn der Markt geschlossen</a:t>
            </a:r>
          </a:p>
          <a:p>
            <a:pPr marL="0" indent="0">
              <a:buNone/>
            </a:pPr>
            <a:r>
              <a:rPr lang="de-DE" sz="1400" kern="0" dirty="0"/>
              <a:t>   hat, ist weniger los.</a:t>
            </a:r>
          </a:p>
          <a:p>
            <a:pPr marL="0" indent="0">
              <a:buFontTx/>
              <a:buNone/>
            </a:pPr>
            <a:endParaRPr lang="de-DE" sz="1600" b="1" kern="0" dirty="0"/>
          </a:p>
        </p:txBody>
      </p:sp>
    </p:spTree>
    <p:extLst>
      <p:ext uri="{BB962C8B-B14F-4D97-AF65-F5344CB8AC3E}">
        <p14:creationId xmlns:p14="http://schemas.microsoft.com/office/powerpoint/2010/main" val="1555879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A42E4BE-C6B1-461A-9F35-694351C98095}"/>
              </a:ext>
            </a:extLst>
          </p:cNvPr>
          <p:cNvSpPr>
            <a:spLocks noGrp="1"/>
          </p:cNvSpPr>
          <p:nvPr>
            <p:ph type="sldNum" sz="quarter" idx="12"/>
          </p:nvPr>
        </p:nvSpPr>
        <p:spPr/>
        <p:txBody>
          <a:bodyPr/>
          <a:lstStyle/>
          <a:p>
            <a:fld id="{44E3F722-D3EF-41DE-8EE0-3D41B5E1745D}" type="slidenum">
              <a:rPr lang="ru-RU" smtClean="0"/>
              <a:pPr/>
              <a:t>22</a:t>
            </a:fld>
            <a:endParaRPr lang="ru-RU"/>
          </a:p>
        </p:txBody>
      </p:sp>
      <p:graphicFrame>
        <p:nvGraphicFramePr>
          <p:cNvPr id="4" name="Tabelle 3">
            <a:extLst>
              <a:ext uri="{FF2B5EF4-FFF2-40B4-BE49-F238E27FC236}">
                <a16:creationId xmlns:a16="http://schemas.microsoft.com/office/drawing/2014/main" id="{391ADFBF-8A90-4FF2-BB7D-55F36BBBBCDE}"/>
              </a:ext>
            </a:extLst>
          </p:cNvPr>
          <p:cNvGraphicFramePr>
            <a:graphicFrameLocks noGrp="1"/>
          </p:cNvGraphicFramePr>
          <p:nvPr>
            <p:extLst>
              <p:ext uri="{D42A27DB-BD31-4B8C-83A1-F6EECF244321}">
                <p14:modId xmlns:p14="http://schemas.microsoft.com/office/powerpoint/2010/main" val="781666612"/>
              </p:ext>
            </p:extLst>
          </p:nvPr>
        </p:nvGraphicFramePr>
        <p:xfrm>
          <a:off x="143508" y="2992299"/>
          <a:ext cx="6300700" cy="1124516"/>
        </p:xfrm>
        <a:graphic>
          <a:graphicData uri="http://schemas.openxmlformats.org/drawingml/2006/table">
            <a:tbl>
              <a:tblPr/>
              <a:tblGrid>
                <a:gridCol w="1836204">
                  <a:extLst>
                    <a:ext uri="{9D8B030D-6E8A-4147-A177-3AD203B41FA5}">
                      <a16:colId xmlns:a16="http://schemas.microsoft.com/office/drawing/2014/main" val="660575924"/>
                    </a:ext>
                  </a:extLst>
                </a:gridCol>
                <a:gridCol w="2376264">
                  <a:extLst>
                    <a:ext uri="{9D8B030D-6E8A-4147-A177-3AD203B41FA5}">
                      <a16:colId xmlns:a16="http://schemas.microsoft.com/office/drawing/2014/main" val="2745483444"/>
                    </a:ext>
                  </a:extLst>
                </a:gridCol>
                <a:gridCol w="2088232">
                  <a:extLst>
                    <a:ext uri="{9D8B030D-6E8A-4147-A177-3AD203B41FA5}">
                      <a16:colId xmlns:a16="http://schemas.microsoft.com/office/drawing/2014/main" val="1457067064"/>
                    </a:ext>
                  </a:extLst>
                </a:gridCol>
              </a:tblGrid>
              <a:tr h="22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Stammkundschaft</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Laufkundschaft</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3295308011"/>
                  </a:ext>
                </a:extLst>
              </a:tr>
              <a:tr h="28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Müller-</a:t>
                      </a:r>
                      <a:r>
                        <a:rPr kumimoji="0" lang="en-US" altLang="ko-KR" sz="1800" b="0" i="0" u="none" strike="noStrike" cap="none" normalizeH="0" baseline="0" dirty="0" err="1">
                          <a:ln>
                            <a:noFill/>
                          </a:ln>
                          <a:solidFill>
                            <a:srgbClr val="373737"/>
                          </a:solidFill>
                          <a:effectLst/>
                          <a:latin typeface="Arial" charset="0"/>
                          <a:ea typeface="굴림" pitchFamily="34" charset="-127"/>
                        </a:rPr>
                        <a:t>Langhard</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279904644"/>
                  </a:ext>
                </a:extLst>
              </a:tr>
              <a:tr h="275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err="1">
                          <a:ln>
                            <a:noFill/>
                          </a:ln>
                          <a:solidFill>
                            <a:srgbClr val="373737"/>
                          </a:solidFill>
                          <a:effectLst/>
                          <a:latin typeface="Arial" charset="0"/>
                          <a:ea typeface="굴림" pitchFamily="34" charset="-127"/>
                        </a:rPr>
                        <a:t>Cafe</a:t>
                      </a:r>
                      <a:r>
                        <a:rPr kumimoji="0" lang="de-DE" altLang="ko-KR" sz="1800" b="0" i="0" u="none" strike="noStrike" cap="none" normalizeH="0" baseline="0" dirty="0">
                          <a:ln>
                            <a:noFill/>
                          </a:ln>
                          <a:solidFill>
                            <a:srgbClr val="373737"/>
                          </a:solidFill>
                          <a:effectLst/>
                          <a:latin typeface="Arial" charset="0"/>
                          <a:ea typeface="굴림" pitchFamily="34" charset="-127"/>
                        </a:rPr>
                        <a:t> </a:t>
                      </a:r>
                      <a:r>
                        <a:rPr kumimoji="0" lang="de-DE" altLang="ko-KR" sz="1800" b="0" i="0" u="none" strike="noStrike" cap="none" normalizeH="0" baseline="0" dirty="0" err="1">
                          <a:ln>
                            <a:noFill/>
                          </a:ln>
                          <a:solidFill>
                            <a:srgbClr val="373737"/>
                          </a:solidFill>
                          <a:effectLst/>
                          <a:latin typeface="Arial" charset="0"/>
                          <a:ea typeface="굴림" pitchFamily="34" charset="-127"/>
                        </a:rPr>
                        <a:t>Miebach‘s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Bei Veranstaltungen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427064015"/>
                  </a:ext>
                </a:extLst>
              </a:tr>
              <a:tr h="288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Bäckerei</a:t>
                      </a:r>
                      <a:r>
                        <a:rPr kumimoji="0" lang="en-US" altLang="ko-KR" sz="1800" b="0" i="0" u="none" strike="noStrike" cap="none" normalizeH="0" baseline="0" dirty="0">
                          <a:ln>
                            <a:noFill/>
                          </a:ln>
                          <a:solidFill>
                            <a:srgbClr val="373737"/>
                          </a:solidFill>
                          <a:effectLst/>
                          <a:latin typeface="Arial" charset="0"/>
                          <a:ea typeface="굴림" pitchFamily="34" charset="-127"/>
                        </a:rPr>
                        <a:t> </a:t>
                      </a:r>
                      <a:r>
                        <a:rPr kumimoji="0" lang="en-US" altLang="ko-KR" sz="1800" b="0" i="0" u="none" strike="noStrike" cap="none" normalizeH="0" baseline="0" dirty="0" err="1">
                          <a:ln>
                            <a:noFill/>
                          </a:ln>
                          <a:solidFill>
                            <a:srgbClr val="373737"/>
                          </a:solidFill>
                          <a:effectLst/>
                          <a:latin typeface="Arial" charset="0"/>
                          <a:ea typeface="굴림" pitchFamily="34" charset="-127"/>
                        </a:rPr>
                        <a:t>Lubig</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3032365381"/>
                  </a:ext>
                </a:extLst>
              </a:tr>
            </a:tbl>
          </a:graphicData>
        </a:graphic>
      </p:graphicFrame>
      <p:graphicFrame>
        <p:nvGraphicFramePr>
          <p:cNvPr id="5" name="Tabelle 4">
            <a:extLst>
              <a:ext uri="{FF2B5EF4-FFF2-40B4-BE49-F238E27FC236}">
                <a16:creationId xmlns:a16="http://schemas.microsoft.com/office/drawing/2014/main" id="{5BA40A0E-5D13-48D0-9CDC-FDE55988F780}"/>
              </a:ext>
            </a:extLst>
          </p:cNvPr>
          <p:cNvGraphicFramePr>
            <a:graphicFrameLocks noGrp="1"/>
          </p:cNvGraphicFramePr>
          <p:nvPr>
            <p:extLst>
              <p:ext uri="{D42A27DB-BD31-4B8C-83A1-F6EECF244321}">
                <p14:modId xmlns:p14="http://schemas.microsoft.com/office/powerpoint/2010/main" val="1268824075"/>
              </p:ext>
            </p:extLst>
          </p:nvPr>
        </p:nvGraphicFramePr>
        <p:xfrm>
          <a:off x="143508" y="4965622"/>
          <a:ext cx="6948773" cy="1124516"/>
        </p:xfrm>
        <a:graphic>
          <a:graphicData uri="http://schemas.openxmlformats.org/drawingml/2006/table">
            <a:tbl>
              <a:tblPr/>
              <a:tblGrid>
                <a:gridCol w="1847574">
                  <a:extLst>
                    <a:ext uri="{9D8B030D-6E8A-4147-A177-3AD203B41FA5}">
                      <a16:colId xmlns:a16="http://schemas.microsoft.com/office/drawing/2014/main" val="660575924"/>
                    </a:ext>
                  </a:extLst>
                </a:gridCol>
                <a:gridCol w="1296144">
                  <a:extLst>
                    <a:ext uri="{9D8B030D-6E8A-4147-A177-3AD203B41FA5}">
                      <a16:colId xmlns:a16="http://schemas.microsoft.com/office/drawing/2014/main" val="2745483444"/>
                    </a:ext>
                  </a:extLst>
                </a:gridCol>
                <a:gridCol w="1252561">
                  <a:extLst>
                    <a:ext uri="{9D8B030D-6E8A-4147-A177-3AD203B41FA5}">
                      <a16:colId xmlns:a16="http://schemas.microsoft.com/office/drawing/2014/main" val="1457067064"/>
                    </a:ext>
                  </a:extLst>
                </a:gridCol>
                <a:gridCol w="1273405">
                  <a:extLst>
                    <a:ext uri="{9D8B030D-6E8A-4147-A177-3AD203B41FA5}">
                      <a16:colId xmlns:a16="http://schemas.microsoft.com/office/drawing/2014/main" val="1806300690"/>
                    </a:ext>
                  </a:extLst>
                </a:gridCol>
                <a:gridCol w="1279089">
                  <a:extLst>
                    <a:ext uri="{9D8B030D-6E8A-4147-A177-3AD203B41FA5}">
                      <a16:colId xmlns:a16="http://schemas.microsoft.com/office/drawing/2014/main" val="2537742340"/>
                    </a:ext>
                  </a:extLst>
                </a:gridCol>
              </a:tblGrid>
              <a:tr h="22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Vor</a:t>
                      </a:r>
                      <a:r>
                        <a:rPr kumimoji="0" lang="en-US" altLang="ko-KR" sz="1600" b="1" i="0" u="none" strike="noStrike" cap="none" normalizeH="0" baseline="0" dirty="0">
                          <a:ln>
                            <a:noFill/>
                          </a:ln>
                          <a:solidFill>
                            <a:srgbClr val="373737"/>
                          </a:solidFill>
                          <a:effectLst/>
                          <a:latin typeface="Arial" charset="0"/>
                          <a:ea typeface="굴림" pitchFamily="34" charset="-127"/>
                        </a:rPr>
                        <a:t> 10 </a:t>
                      </a:r>
                      <a:r>
                        <a:rPr kumimoji="0" lang="en-US" altLang="ko-KR" sz="1600" b="1" i="0" u="none" strike="noStrike" cap="none" normalizeH="0" baseline="0" dirty="0" err="1">
                          <a:ln>
                            <a:noFill/>
                          </a:ln>
                          <a:solidFill>
                            <a:srgbClr val="373737"/>
                          </a:solidFill>
                          <a:effectLst/>
                          <a:latin typeface="Arial" charset="0"/>
                          <a:ea typeface="굴림" pitchFamily="34" charset="-127"/>
                        </a:rPr>
                        <a:t>Uhr</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Vormittags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Mittags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Nachmittags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3295308011"/>
                  </a:ext>
                </a:extLst>
              </a:tr>
              <a:tr h="28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Müller-</a:t>
                      </a:r>
                      <a:r>
                        <a:rPr kumimoji="0" lang="en-US" altLang="ko-KR" sz="1800" b="0" i="0" u="none" strike="noStrike" cap="none" normalizeH="0" baseline="0" dirty="0" err="1">
                          <a:ln>
                            <a:noFill/>
                          </a:ln>
                          <a:solidFill>
                            <a:srgbClr val="373737"/>
                          </a:solidFill>
                          <a:effectLst/>
                          <a:latin typeface="Arial" charset="0"/>
                          <a:ea typeface="굴림" pitchFamily="34" charset="-127"/>
                        </a:rPr>
                        <a:t>Langhard</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 </a:t>
                      </a:r>
                      <a:r>
                        <a:rPr kumimoji="0" lang="en-US" altLang="ko-KR" sz="800" b="0" i="0" u="none" strike="noStrike" cap="none" normalizeH="0" baseline="0" dirty="0">
                          <a:ln>
                            <a:noFill/>
                          </a:ln>
                          <a:solidFill>
                            <a:srgbClr val="373737"/>
                          </a:solidFill>
                          <a:effectLst/>
                          <a:latin typeface="Arial" charset="0"/>
                          <a:ea typeface="굴림" pitchFamily="34" charset="-127"/>
                        </a:rPr>
                        <a:t>1</a:t>
                      </a: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279904644"/>
                  </a:ext>
                </a:extLst>
              </a:tr>
              <a:tr h="275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err="1">
                          <a:ln>
                            <a:noFill/>
                          </a:ln>
                          <a:solidFill>
                            <a:srgbClr val="373737"/>
                          </a:solidFill>
                          <a:effectLst/>
                          <a:latin typeface="Arial" charset="0"/>
                          <a:ea typeface="굴림" pitchFamily="34" charset="-127"/>
                        </a:rPr>
                        <a:t>Cafe</a:t>
                      </a:r>
                      <a:r>
                        <a:rPr kumimoji="0" lang="de-DE" altLang="ko-KR" sz="1800" b="0" i="0" u="none" strike="noStrike" cap="none" normalizeH="0" baseline="0" dirty="0">
                          <a:ln>
                            <a:noFill/>
                          </a:ln>
                          <a:solidFill>
                            <a:srgbClr val="373737"/>
                          </a:solidFill>
                          <a:effectLst/>
                          <a:latin typeface="Arial" charset="0"/>
                          <a:ea typeface="굴림" pitchFamily="34" charset="-127"/>
                        </a:rPr>
                        <a:t> </a:t>
                      </a:r>
                      <a:r>
                        <a:rPr kumimoji="0" lang="de-DE" altLang="ko-KR" sz="1800" b="0" i="0" u="none" strike="noStrike" cap="none" normalizeH="0" baseline="0" dirty="0" err="1">
                          <a:ln>
                            <a:noFill/>
                          </a:ln>
                          <a:solidFill>
                            <a:srgbClr val="373737"/>
                          </a:solidFill>
                          <a:effectLst/>
                          <a:latin typeface="Arial" charset="0"/>
                          <a:ea typeface="굴림" pitchFamily="34" charset="-127"/>
                        </a:rPr>
                        <a:t>Miebach‘s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427064015"/>
                  </a:ext>
                </a:extLst>
              </a:tr>
              <a:tr h="288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Bäckerei</a:t>
                      </a:r>
                      <a:r>
                        <a:rPr kumimoji="0" lang="en-US" altLang="ko-KR" sz="1800" b="0" i="0" u="none" strike="noStrike" cap="none" normalizeH="0" baseline="0" dirty="0">
                          <a:ln>
                            <a:noFill/>
                          </a:ln>
                          <a:solidFill>
                            <a:srgbClr val="373737"/>
                          </a:solidFill>
                          <a:effectLst/>
                          <a:latin typeface="Arial" charset="0"/>
                          <a:ea typeface="굴림" pitchFamily="34" charset="-127"/>
                        </a:rPr>
                        <a:t> </a:t>
                      </a:r>
                      <a:r>
                        <a:rPr kumimoji="0" lang="en-US" altLang="ko-KR" sz="1800" b="0" i="0" u="none" strike="noStrike" cap="none" normalizeH="0" baseline="0" dirty="0" err="1">
                          <a:ln>
                            <a:noFill/>
                          </a:ln>
                          <a:solidFill>
                            <a:srgbClr val="373737"/>
                          </a:solidFill>
                          <a:effectLst/>
                          <a:latin typeface="Arial" charset="0"/>
                          <a:ea typeface="굴림" pitchFamily="34" charset="-127"/>
                        </a:rPr>
                        <a:t>Lubig</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 </a:t>
                      </a:r>
                      <a:r>
                        <a:rPr kumimoji="0" lang="de-DE" altLang="ko-KR" sz="800" b="0" i="0" u="none" strike="noStrike" cap="none" normalizeH="0" baseline="0" dirty="0">
                          <a:ln>
                            <a:noFill/>
                          </a:ln>
                          <a:solidFill>
                            <a:srgbClr val="373737"/>
                          </a:solidFill>
                          <a:effectLst/>
                          <a:latin typeface="Arial" charset="0"/>
                          <a:ea typeface="굴림" pitchFamily="34" charset="-127"/>
                        </a:rPr>
                        <a:t>2</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3032365381"/>
                  </a:ext>
                </a:extLst>
              </a:tr>
            </a:tbl>
          </a:graphicData>
        </a:graphic>
      </p:graphicFrame>
      <p:sp>
        <p:nvSpPr>
          <p:cNvPr id="6" name="Titel 1">
            <a:extLst>
              <a:ext uri="{FF2B5EF4-FFF2-40B4-BE49-F238E27FC236}">
                <a16:creationId xmlns:a16="http://schemas.microsoft.com/office/drawing/2014/main" id="{45001C01-B0E0-44EE-82E0-B80E105A294A}"/>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(umliegende Geschäfte)</a:t>
            </a:r>
          </a:p>
        </p:txBody>
      </p:sp>
      <p:sp>
        <p:nvSpPr>
          <p:cNvPr id="7" name="Content Placeholder 8">
            <a:extLst>
              <a:ext uri="{FF2B5EF4-FFF2-40B4-BE49-F238E27FC236}">
                <a16:creationId xmlns:a16="http://schemas.microsoft.com/office/drawing/2014/main" id="{9AFA45BE-A566-49F7-BE15-130F5393C8F1}"/>
              </a:ext>
            </a:extLst>
          </p:cNvPr>
          <p:cNvSpPr txBox="1">
            <a:spLocks/>
          </p:cNvSpPr>
          <p:nvPr/>
        </p:nvSpPr>
        <p:spPr>
          <a:xfrm>
            <a:off x="0" y="2540350"/>
            <a:ext cx="9143999" cy="323738"/>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Haben Sie eher Stamm- oder Laufkundschaft?</a:t>
            </a:r>
          </a:p>
        </p:txBody>
      </p:sp>
      <p:sp>
        <p:nvSpPr>
          <p:cNvPr id="8" name="Content Placeholder 8">
            <a:extLst>
              <a:ext uri="{FF2B5EF4-FFF2-40B4-BE49-F238E27FC236}">
                <a16:creationId xmlns:a16="http://schemas.microsoft.com/office/drawing/2014/main" id="{E7DA17DD-328E-467A-B4AB-2997F4FD2909}"/>
              </a:ext>
            </a:extLst>
          </p:cNvPr>
          <p:cNvSpPr txBox="1">
            <a:spLocks/>
          </p:cNvSpPr>
          <p:nvPr/>
        </p:nvSpPr>
        <p:spPr>
          <a:xfrm>
            <a:off x="143509" y="4531135"/>
            <a:ext cx="9143999" cy="323738"/>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sz="1600" b="1" kern="0" dirty="0"/>
              <a:t>Wann machen Sie den größten Umsatz?</a:t>
            </a:r>
          </a:p>
        </p:txBody>
      </p:sp>
      <p:sp>
        <p:nvSpPr>
          <p:cNvPr id="9" name="Content Placeholder 8">
            <a:extLst>
              <a:ext uri="{FF2B5EF4-FFF2-40B4-BE49-F238E27FC236}">
                <a16:creationId xmlns:a16="http://schemas.microsoft.com/office/drawing/2014/main" id="{2CF2D918-296A-48B5-99A2-FFA2B6D967AC}"/>
              </a:ext>
            </a:extLst>
          </p:cNvPr>
          <p:cNvSpPr txBox="1">
            <a:spLocks/>
          </p:cNvSpPr>
          <p:nvPr/>
        </p:nvSpPr>
        <p:spPr>
          <a:xfrm>
            <a:off x="7092281" y="4965621"/>
            <a:ext cx="1917893" cy="1129165"/>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None/>
            </a:pPr>
            <a:r>
              <a:rPr lang="de-DE" sz="800" kern="0" dirty="0"/>
              <a:t> *1</a:t>
            </a:r>
          </a:p>
          <a:p>
            <a:pPr marL="0" indent="0">
              <a:buNone/>
            </a:pPr>
            <a:r>
              <a:rPr lang="de-DE" sz="1200" kern="0" dirty="0"/>
              <a:t>Fr. – Sa. ganztägig</a:t>
            </a:r>
            <a:endParaRPr lang="de-DE" sz="1400" kern="0" dirty="0"/>
          </a:p>
          <a:p>
            <a:pPr marL="0" indent="0">
              <a:buFontTx/>
              <a:buNone/>
            </a:pPr>
            <a:r>
              <a:rPr lang="de-DE" sz="800" kern="0" dirty="0"/>
              <a:t> </a:t>
            </a:r>
          </a:p>
          <a:p>
            <a:pPr marL="0" indent="0">
              <a:buFontTx/>
              <a:buNone/>
            </a:pPr>
            <a:r>
              <a:rPr lang="de-DE" sz="800" kern="0" dirty="0"/>
              <a:t> *2 </a:t>
            </a:r>
          </a:p>
          <a:p>
            <a:pPr marL="0" indent="0">
              <a:buFontTx/>
              <a:buNone/>
            </a:pPr>
            <a:r>
              <a:rPr lang="de-DE" sz="1200" kern="0" dirty="0"/>
              <a:t>Unterschiedlich, je nach Jahreszeit / Wetter</a:t>
            </a:r>
          </a:p>
        </p:txBody>
      </p:sp>
    </p:spTree>
    <p:extLst>
      <p:ext uri="{BB962C8B-B14F-4D97-AF65-F5344CB8AC3E}">
        <p14:creationId xmlns:p14="http://schemas.microsoft.com/office/powerpoint/2010/main" val="698463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A42E4BE-C6B1-461A-9F35-694351C98095}"/>
              </a:ext>
            </a:extLst>
          </p:cNvPr>
          <p:cNvSpPr>
            <a:spLocks noGrp="1"/>
          </p:cNvSpPr>
          <p:nvPr>
            <p:ph type="sldNum" sz="quarter" idx="12"/>
          </p:nvPr>
        </p:nvSpPr>
        <p:spPr/>
        <p:txBody>
          <a:bodyPr/>
          <a:lstStyle/>
          <a:p>
            <a:fld id="{44E3F722-D3EF-41DE-8EE0-3D41B5E1745D}" type="slidenum">
              <a:rPr lang="ru-RU" smtClean="0"/>
              <a:pPr/>
              <a:t>23</a:t>
            </a:fld>
            <a:endParaRPr lang="ru-RU"/>
          </a:p>
        </p:txBody>
      </p:sp>
      <p:graphicFrame>
        <p:nvGraphicFramePr>
          <p:cNvPr id="4" name="Tabelle 3">
            <a:extLst>
              <a:ext uri="{FF2B5EF4-FFF2-40B4-BE49-F238E27FC236}">
                <a16:creationId xmlns:a16="http://schemas.microsoft.com/office/drawing/2014/main" id="{391ADFBF-8A90-4FF2-BB7D-55F36BBBBCDE}"/>
              </a:ext>
            </a:extLst>
          </p:cNvPr>
          <p:cNvGraphicFramePr>
            <a:graphicFrameLocks noGrp="1"/>
          </p:cNvGraphicFramePr>
          <p:nvPr>
            <p:extLst>
              <p:ext uri="{D42A27DB-BD31-4B8C-83A1-F6EECF244321}">
                <p14:modId xmlns:p14="http://schemas.microsoft.com/office/powerpoint/2010/main" val="1271675879"/>
              </p:ext>
            </p:extLst>
          </p:nvPr>
        </p:nvGraphicFramePr>
        <p:xfrm>
          <a:off x="143508" y="2992299"/>
          <a:ext cx="7452828" cy="1337876"/>
        </p:xfrm>
        <a:graphic>
          <a:graphicData uri="http://schemas.openxmlformats.org/drawingml/2006/table">
            <a:tbl>
              <a:tblPr/>
              <a:tblGrid>
                <a:gridCol w="1981594">
                  <a:extLst>
                    <a:ext uri="{9D8B030D-6E8A-4147-A177-3AD203B41FA5}">
                      <a16:colId xmlns:a16="http://schemas.microsoft.com/office/drawing/2014/main" val="660575924"/>
                    </a:ext>
                  </a:extLst>
                </a:gridCol>
                <a:gridCol w="1390165">
                  <a:extLst>
                    <a:ext uri="{9D8B030D-6E8A-4147-A177-3AD203B41FA5}">
                      <a16:colId xmlns:a16="http://schemas.microsoft.com/office/drawing/2014/main" val="2745483444"/>
                    </a:ext>
                  </a:extLst>
                </a:gridCol>
                <a:gridCol w="1343421">
                  <a:extLst>
                    <a:ext uri="{9D8B030D-6E8A-4147-A177-3AD203B41FA5}">
                      <a16:colId xmlns:a16="http://schemas.microsoft.com/office/drawing/2014/main" val="1457067064"/>
                    </a:ext>
                  </a:extLst>
                </a:gridCol>
                <a:gridCol w="1365776">
                  <a:extLst>
                    <a:ext uri="{9D8B030D-6E8A-4147-A177-3AD203B41FA5}">
                      <a16:colId xmlns:a16="http://schemas.microsoft.com/office/drawing/2014/main" val="1806300690"/>
                    </a:ext>
                  </a:extLst>
                </a:gridCol>
                <a:gridCol w="1371872">
                  <a:extLst>
                    <a:ext uri="{9D8B030D-6E8A-4147-A177-3AD203B41FA5}">
                      <a16:colId xmlns:a16="http://schemas.microsoft.com/office/drawing/2014/main" val="2537742340"/>
                    </a:ext>
                  </a:extLst>
                </a:gridCol>
              </a:tblGrid>
              <a:tr h="22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 </a:t>
                      </a:r>
                      <a:r>
                        <a:rPr kumimoji="0" lang="en-US" altLang="ko-KR" sz="1600" b="1" i="0" u="none" strike="noStrike" cap="none" normalizeH="0" baseline="0" dirty="0" err="1">
                          <a:ln>
                            <a:noFill/>
                          </a:ln>
                          <a:solidFill>
                            <a:srgbClr val="373737"/>
                          </a:solidFill>
                          <a:effectLst/>
                          <a:latin typeface="Arial" charset="0"/>
                          <a:ea typeface="굴림" pitchFamily="34" charset="-127"/>
                        </a:rPr>
                        <a:t>deutlich</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 </a:t>
                      </a:r>
                      <a:r>
                        <a:rPr kumimoji="0" lang="en-US" altLang="ko-KR" sz="1600" b="1" i="0" u="none" strike="noStrike" cap="none" normalizeH="0" baseline="0" dirty="0" err="1">
                          <a:ln>
                            <a:noFill/>
                          </a:ln>
                          <a:solidFill>
                            <a:srgbClr val="373737"/>
                          </a:solidFill>
                          <a:effectLst/>
                          <a:latin typeface="Arial" charset="0"/>
                          <a:ea typeface="굴림" pitchFamily="34" charset="-127"/>
                        </a:rPr>
                        <a:t>wahrnehmbar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 </a:t>
                      </a:r>
                      <a:r>
                        <a:rPr kumimoji="0" lang="en-US" altLang="ko-KR" sz="1600" b="1" i="0" u="none" strike="noStrike" cap="none" normalizeH="0" baseline="0" dirty="0" err="1">
                          <a:ln>
                            <a:noFill/>
                          </a:ln>
                          <a:solidFill>
                            <a:srgbClr val="373737"/>
                          </a:solidFill>
                          <a:effectLst/>
                          <a:latin typeface="Arial" charset="0"/>
                          <a:ea typeface="굴림" pitchFamily="34" charset="-127"/>
                        </a:rPr>
                        <a:t>kaum</a:t>
                      </a:r>
                      <a:r>
                        <a:rPr kumimoji="0" lang="en-US" altLang="ko-KR" sz="1600" b="1" i="0" u="none" strike="noStrike" cap="none" normalizeH="0" baseline="0" dirty="0">
                          <a:ln>
                            <a:noFill/>
                          </a:ln>
                          <a:solidFill>
                            <a:srgbClr val="373737"/>
                          </a:solidFill>
                          <a:effectLst/>
                          <a:latin typeface="Arial" charset="0"/>
                          <a:ea typeface="굴림" pitchFamily="34" charset="-127"/>
                        </a:rPr>
                        <a:t> </a:t>
                      </a:r>
                      <a:r>
                        <a:rPr kumimoji="0" lang="en-US" altLang="ko-KR" sz="1600" b="1" i="0" u="none" strike="noStrike" cap="none" normalizeH="0" baseline="0" dirty="0" err="1">
                          <a:ln>
                            <a:noFill/>
                          </a:ln>
                          <a:solidFill>
                            <a:srgbClr val="373737"/>
                          </a:solidFill>
                          <a:effectLst/>
                          <a:latin typeface="Arial" charset="0"/>
                          <a:ea typeface="굴림" pitchFamily="34" charset="-127"/>
                        </a:rPr>
                        <a:t>wahrnehmbar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3295308011"/>
                  </a:ext>
                </a:extLst>
              </a:tr>
              <a:tr h="28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Müller-</a:t>
                      </a:r>
                      <a:r>
                        <a:rPr kumimoji="0" lang="en-US" altLang="ko-KR" sz="1800" b="0" i="0" u="none" strike="noStrike" cap="none" normalizeH="0" baseline="0" dirty="0" err="1">
                          <a:ln>
                            <a:noFill/>
                          </a:ln>
                          <a:solidFill>
                            <a:srgbClr val="373737"/>
                          </a:solidFill>
                          <a:effectLst/>
                          <a:latin typeface="Arial" charset="0"/>
                          <a:ea typeface="굴림" pitchFamily="34" charset="-127"/>
                        </a:rPr>
                        <a:t>Langhard</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279904644"/>
                  </a:ext>
                </a:extLst>
              </a:tr>
              <a:tr h="275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err="1">
                          <a:ln>
                            <a:noFill/>
                          </a:ln>
                          <a:solidFill>
                            <a:srgbClr val="373737"/>
                          </a:solidFill>
                          <a:effectLst/>
                          <a:latin typeface="Arial" charset="0"/>
                          <a:ea typeface="굴림" pitchFamily="34" charset="-127"/>
                        </a:rPr>
                        <a:t>Cafe</a:t>
                      </a:r>
                      <a:r>
                        <a:rPr kumimoji="0" lang="de-DE" altLang="ko-KR" sz="1800" b="0" i="0" u="none" strike="noStrike" cap="none" normalizeH="0" baseline="0" dirty="0">
                          <a:ln>
                            <a:noFill/>
                          </a:ln>
                          <a:solidFill>
                            <a:srgbClr val="373737"/>
                          </a:solidFill>
                          <a:effectLst/>
                          <a:latin typeface="Arial" charset="0"/>
                          <a:ea typeface="굴림" pitchFamily="34" charset="-127"/>
                        </a:rPr>
                        <a:t> </a:t>
                      </a:r>
                      <a:r>
                        <a:rPr kumimoji="0" lang="de-DE" altLang="ko-KR" sz="1800" b="0" i="0" u="none" strike="noStrike" cap="none" normalizeH="0" baseline="0" dirty="0" err="1">
                          <a:ln>
                            <a:noFill/>
                          </a:ln>
                          <a:solidFill>
                            <a:srgbClr val="373737"/>
                          </a:solidFill>
                          <a:effectLst/>
                          <a:latin typeface="Arial" charset="0"/>
                          <a:ea typeface="굴림" pitchFamily="34" charset="-127"/>
                        </a:rPr>
                        <a:t>Miebach‘s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427064015"/>
                  </a:ext>
                </a:extLst>
              </a:tr>
              <a:tr h="288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Bäckerei</a:t>
                      </a:r>
                      <a:r>
                        <a:rPr kumimoji="0" lang="en-US" altLang="ko-KR" sz="1800" b="0" i="0" u="none" strike="noStrike" cap="none" normalizeH="0" baseline="0" dirty="0">
                          <a:ln>
                            <a:noFill/>
                          </a:ln>
                          <a:solidFill>
                            <a:srgbClr val="373737"/>
                          </a:solidFill>
                          <a:effectLst/>
                          <a:latin typeface="Arial" charset="0"/>
                          <a:ea typeface="굴림" pitchFamily="34" charset="-127"/>
                        </a:rPr>
                        <a:t> </a:t>
                      </a:r>
                      <a:r>
                        <a:rPr kumimoji="0" lang="en-US" altLang="ko-KR" sz="1800" b="0" i="0" u="none" strike="noStrike" cap="none" normalizeH="0" baseline="0" dirty="0" err="1">
                          <a:ln>
                            <a:noFill/>
                          </a:ln>
                          <a:solidFill>
                            <a:srgbClr val="373737"/>
                          </a:solidFill>
                          <a:effectLst/>
                          <a:latin typeface="Arial" charset="0"/>
                          <a:ea typeface="굴림" pitchFamily="34" charset="-127"/>
                        </a:rPr>
                        <a:t>Lubig</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3032365381"/>
                  </a:ext>
                </a:extLst>
              </a:tr>
            </a:tbl>
          </a:graphicData>
        </a:graphic>
      </p:graphicFrame>
      <p:graphicFrame>
        <p:nvGraphicFramePr>
          <p:cNvPr id="5" name="Tabelle 4">
            <a:extLst>
              <a:ext uri="{FF2B5EF4-FFF2-40B4-BE49-F238E27FC236}">
                <a16:creationId xmlns:a16="http://schemas.microsoft.com/office/drawing/2014/main" id="{5BA40A0E-5D13-48D0-9CDC-FDE55988F780}"/>
              </a:ext>
            </a:extLst>
          </p:cNvPr>
          <p:cNvGraphicFramePr>
            <a:graphicFrameLocks noGrp="1"/>
          </p:cNvGraphicFramePr>
          <p:nvPr>
            <p:extLst>
              <p:ext uri="{D42A27DB-BD31-4B8C-83A1-F6EECF244321}">
                <p14:modId xmlns:p14="http://schemas.microsoft.com/office/powerpoint/2010/main" val="2299834362"/>
              </p:ext>
            </p:extLst>
          </p:nvPr>
        </p:nvGraphicFramePr>
        <p:xfrm>
          <a:off x="143508" y="4965622"/>
          <a:ext cx="4716524" cy="1124516"/>
        </p:xfrm>
        <a:graphic>
          <a:graphicData uri="http://schemas.openxmlformats.org/drawingml/2006/table">
            <a:tbl>
              <a:tblPr/>
              <a:tblGrid>
                <a:gridCol w="1982159">
                  <a:extLst>
                    <a:ext uri="{9D8B030D-6E8A-4147-A177-3AD203B41FA5}">
                      <a16:colId xmlns:a16="http://schemas.microsoft.com/office/drawing/2014/main" val="660575924"/>
                    </a:ext>
                  </a:extLst>
                </a:gridCol>
                <a:gridCol w="1390562">
                  <a:extLst>
                    <a:ext uri="{9D8B030D-6E8A-4147-A177-3AD203B41FA5}">
                      <a16:colId xmlns:a16="http://schemas.microsoft.com/office/drawing/2014/main" val="2745483444"/>
                    </a:ext>
                  </a:extLst>
                </a:gridCol>
                <a:gridCol w="1343803">
                  <a:extLst>
                    <a:ext uri="{9D8B030D-6E8A-4147-A177-3AD203B41FA5}">
                      <a16:colId xmlns:a16="http://schemas.microsoft.com/office/drawing/2014/main" val="1457067064"/>
                    </a:ext>
                  </a:extLst>
                </a:gridCol>
              </a:tblGrid>
              <a:tr h="22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3295308011"/>
                  </a:ext>
                </a:extLst>
              </a:tr>
              <a:tr h="28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Müller-</a:t>
                      </a:r>
                      <a:r>
                        <a:rPr kumimoji="0" lang="en-US" altLang="ko-KR" sz="1800" b="0" i="0" u="none" strike="noStrike" cap="none" normalizeH="0" baseline="0" dirty="0" err="1">
                          <a:ln>
                            <a:noFill/>
                          </a:ln>
                          <a:solidFill>
                            <a:srgbClr val="373737"/>
                          </a:solidFill>
                          <a:effectLst/>
                          <a:latin typeface="Arial" charset="0"/>
                          <a:ea typeface="굴림" pitchFamily="34" charset="-127"/>
                        </a:rPr>
                        <a:t>Langhard</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 </a:t>
                      </a:r>
                      <a:r>
                        <a:rPr kumimoji="0" lang="en-US" altLang="ko-KR" sz="800" b="0" i="0" u="none" strike="noStrike" cap="none" normalizeH="0" baseline="0" dirty="0">
                          <a:ln>
                            <a:noFill/>
                          </a:ln>
                          <a:solidFill>
                            <a:srgbClr val="373737"/>
                          </a:solidFill>
                          <a:effectLst/>
                          <a:latin typeface="Arial" charset="0"/>
                          <a:ea typeface="굴림" pitchFamily="34" charset="-127"/>
                        </a:rPr>
                        <a:t>1</a:t>
                      </a: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279904644"/>
                  </a:ext>
                </a:extLst>
              </a:tr>
              <a:tr h="275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err="1">
                          <a:ln>
                            <a:noFill/>
                          </a:ln>
                          <a:solidFill>
                            <a:srgbClr val="373737"/>
                          </a:solidFill>
                          <a:effectLst/>
                          <a:latin typeface="Arial" charset="0"/>
                          <a:ea typeface="굴림" pitchFamily="34" charset="-127"/>
                        </a:rPr>
                        <a:t>Cafe</a:t>
                      </a:r>
                      <a:r>
                        <a:rPr kumimoji="0" lang="de-DE" altLang="ko-KR" sz="1800" b="0" i="0" u="none" strike="noStrike" cap="none" normalizeH="0" baseline="0" dirty="0">
                          <a:ln>
                            <a:noFill/>
                          </a:ln>
                          <a:solidFill>
                            <a:srgbClr val="373737"/>
                          </a:solidFill>
                          <a:effectLst/>
                          <a:latin typeface="Arial" charset="0"/>
                          <a:ea typeface="굴림" pitchFamily="34" charset="-127"/>
                        </a:rPr>
                        <a:t> </a:t>
                      </a:r>
                      <a:r>
                        <a:rPr kumimoji="0" lang="de-DE" altLang="ko-KR" sz="1800" b="0" i="0" u="none" strike="noStrike" cap="none" normalizeH="0" baseline="0" dirty="0" err="1">
                          <a:ln>
                            <a:noFill/>
                          </a:ln>
                          <a:solidFill>
                            <a:srgbClr val="373737"/>
                          </a:solidFill>
                          <a:effectLst/>
                          <a:latin typeface="Arial" charset="0"/>
                          <a:ea typeface="굴림" pitchFamily="34" charset="-127"/>
                        </a:rPr>
                        <a:t>Miebach‘s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427064015"/>
                  </a:ext>
                </a:extLst>
              </a:tr>
              <a:tr h="288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Bäckerei</a:t>
                      </a:r>
                      <a:r>
                        <a:rPr kumimoji="0" lang="en-US" altLang="ko-KR" sz="1800" b="0" i="0" u="none" strike="noStrike" cap="none" normalizeH="0" baseline="0" dirty="0">
                          <a:ln>
                            <a:noFill/>
                          </a:ln>
                          <a:solidFill>
                            <a:srgbClr val="373737"/>
                          </a:solidFill>
                          <a:effectLst/>
                          <a:latin typeface="Arial" charset="0"/>
                          <a:ea typeface="굴림" pitchFamily="34" charset="-127"/>
                        </a:rPr>
                        <a:t> </a:t>
                      </a:r>
                      <a:r>
                        <a:rPr kumimoji="0" lang="en-US" altLang="ko-KR" sz="1800" b="0" i="0" u="none" strike="noStrike" cap="none" normalizeH="0" baseline="0" dirty="0" err="1">
                          <a:ln>
                            <a:noFill/>
                          </a:ln>
                          <a:solidFill>
                            <a:srgbClr val="373737"/>
                          </a:solidFill>
                          <a:effectLst/>
                          <a:latin typeface="Arial" charset="0"/>
                          <a:ea typeface="굴림" pitchFamily="34" charset="-127"/>
                        </a:rPr>
                        <a:t>Lubig</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3032365381"/>
                  </a:ext>
                </a:extLst>
              </a:tr>
            </a:tbl>
          </a:graphicData>
        </a:graphic>
      </p:graphicFrame>
      <p:sp>
        <p:nvSpPr>
          <p:cNvPr id="6" name="Titel 1">
            <a:extLst>
              <a:ext uri="{FF2B5EF4-FFF2-40B4-BE49-F238E27FC236}">
                <a16:creationId xmlns:a16="http://schemas.microsoft.com/office/drawing/2014/main" id="{45001C01-B0E0-44EE-82E0-B80E105A294A}"/>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(umliegende Geschäfte)</a:t>
            </a:r>
          </a:p>
        </p:txBody>
      </p:sp>
      <p:sp>
        <p:nvSpPr>
          <p:cNvPr id="7" name="Content Placeholder 8">
            <a:extLst>
              <a:ext uri="{FF2B5EF4-FFF2-40B4-BE49-F238E27FC236}">
                <a16:creationId xmlns:a16="http://schemas.microsoft.com/office/drawing/2014/main" id="{9AFA45BE-A566-49F7-BE15-130F5393C8F1}"/>
              </a:ext>
            </a:extLst>
          </p:cNvPr>
          <p:cNvSpPr txBox="1">
            <a:spLocks/>
          </p:cNvSpPr>
          <p:nvPr/>
        </p:nvSpPr>
        <p:spPr>
          <a:xfrm>
            <a:off x="0" y="2540350"/>
            <a:ext cx="9143999" cy="323738"/>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Haben Sie einen geringeren Umsatz bei schlechtem Wetter? </a:t>
            </a:r>
          </a:p>
        </p:txBody>
      </p:sp>
      <p:sp>
        <p:nvSpPr>
          <p:cNvPr id="8" name="Content Placeholder 8">
            <a:extLst>
              <a:ext uri="{FF2B5EF4-FFF2-40B4-BE49-F238E27FC236}">
                <a16:creationId xmlns:a16="http://schemas.microsoft.com/office/drawing/2014/main" id="{E7DA17DD-328E-467A-B4AB-2997F4FD2909}"/>
              </a:ext>
            </a:extLst>
          </p:cNvPr>
          <p:cNvSpPr txBox="1">
            <a:spLocks/>
          </p:cNvSpPr>
          <p:nvPr/>
        </p:nvSpPr>
        <p:spPr>
          <a:xfrm>
            <a:off x="143509" y="4531135"/>
            <a:ext cx="9143999" cy="323738"/>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Haben Sie Verbesserungsvorschläge für den Markt? </a:t>
            </a:r>
          </a:p>
        </p:txBody>
      </p:sp>
      <p:sp>
        <p:nvSpPr>
          <p:cNvPr id="9" name="Content Placeholder 8">
            <a:extLst>
              <a:ext uri="{FF2B5EF4-FFF2-40B4-BE49-F238E27FC236}">
                <a16:creationId xmlns:a16="http://schemas.microsoft.com/office/drawing/2014/main" id="{36800EC0-1A7F-4199-B9FC-A4369527FB41}"/>
              </a:ext>
            </a:extLst>
          </p:cNvPr>
          <p:cNvSpPr txBox="1">
            <a:spLocks/>
          </p:cNvSpPr>
          <p:nvPr/>
        </p:nvSpPr>
        <p:spPr>
          <a:xfrm>
            <a:off x="6084168" y="4965622"/>
            <a:ext cx="2746648" cy="1337876"/>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None/>
            </a:pPr>
            <a:r>
              <a:rPr lang="de-DE" sz="1200" b="1" u="sng" kern="0" dirty="0"/>
              <a:t>Vorschläge:</a:t>
            </a:r>
          </a:p>
          <a:p>
            <a:pPr marL="0" indent="0">
              <a:buNone/>
            </a:pPr>
            <a:r>
              <a:rPr lang="de-DE" sz="800" kern="0" dirty="0"/>
              <a:t> *1 </a:t>
            </a:r>
            <a:r>
              <a:rPr lang="de-DE" sz="1400" kern="0" dirty="0"/>
              <a:t>Qualität sollte bei manchen Ständen besser sein.</a:t>
            </a:r>
          </a:p>
          <a:p>
            <a:pPr marL="0" indent="0">
              <a:buFontTx/>
              <a:buNone/>
            </a:pPr>
            <a:endParaRPr lang="de-DE" sz="1600" b="1" kern="0" dirty="0"/>
          </a:p>
        </p:txBody>
      </p:sp>
    </p:spTree>
    <p:extLst>
      <p:ext uri="{BB962C8B-B14F-4D97-AF65-F5344CB8AC3E}">
        <p14:creationId xmlns:p14="http://schemas.microsoft.com/office/powerpoint/2010/main" val="178058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1" name="Slide Number Placeholder 5"/>
          <p:cNvSpPr>
            <a:spLocks noGrp="1"/>
          </p:cNvSpPr>
          <p:nvPr>
            <p:ph type="sldNum" sz="quarter" idx="12"/>
          </p:nvPr>
        </p:nvSpPr>
        <p:spPr/>
        <p:txBody>
          <a:bodyPr/>
          <a:lstStyle/>
          <a:p>
            <a:fld id="{1706B200-A65D-4839-9B9A-629F6C782796}" type="slidenum">
              <a:rPr lang="ru-RU"/>
              <a:pPr/>
              <a:t>24</a:t>
            </a:fld>
            <a:endParaRPr lang="ru-RU"/>
          </a:p>
        </p:txBody>
      </p:sp>
      <p:sp>
        <p:nvSpPr>
          <p:cNvPr id="295975" name="Oval 39"/>
          <p:cNvSpPr>
            <a:spLocks noChangeArrowheads="1"/>
          </p:cNvSpPr>
          <p:nvPr/>
        </p:nvSpPr>
        <p:spPr bwMode="auto">
          <a:xfrm>
            <a:off x="2051844" y="1485801"/>
            <a:ext cx="5256212" cy="2015207"/>
          </a:xfrm>
          <a:prstGeom prst="ellipse">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5976" name="Oval 40"/>
          <p:cNvSpPr>
            <a:spLocks noChangeArrowheads="1"/>
          </p:cNvSpPr>
          <p:nvPr/>
        </p:nvSpPr>
        <p:spPr bwMode="auto">
          <a:xfrm>
            <a:off x="2051844" y="1411188"/>
            <a:ext cx="5256212" cy="2015207"/>
          </a:xfrm>
          <a:prstGeom prst="ellipse">
            <a:avLst/>
          </a:prstGeom>
          <a:gradFill rotWithShape="1">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5977" name="Oval 41"/>
          <p:cNvSpPr>
            <a:spLocks noChangeArrowheads="1"/>
          </p:cNvSpPr>
          <p:nvPr/>
        </p:nvSpPr>
        <p:spPr bwMode="auto">
          <a:xfrm>
            <a:off x="2267744" y="1412776"/>
            <a:ext cx="4824412" cy="1794289"/>
          </a:xfrm>
          <a:prstGeom prst="ellipse">
            <a:avLst/>
          </a:prstGeom>
          <a:gradFill rotWithShape="1">
            <a:gsLst>
              <a:gs pos="0">
                <a:schemeClr val="accent1">
                  <a:gamma/>
                  <a:shade val="5764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5978" name="Oval 42"/>
          <p:cNvSpPr>
            <a:spLocks noChangeArrowheads="1"/>
          </p:cNvSpPr>
          <p:nvPr/>
        </p:nvSpPr>
        <p:spPr bwMode="auto">
          <a:xfrm>
            <a:off x="2266156" y="1485801"/>
            <a:ext cx="4824413" cy="173367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5996" name="Text Box 60"/>
          <p:cNvSpPr txBox="1">
            <a:spLocks noChangeArrowheads="1"/>
          </p:cNvSpPr>
          <p:nvPr/>
        </p:nvSpPr>
        <p:spPr bwMode="auto">
          <a:xfrm rot="16200000">
            <a:off x="4247475" y="768461"/>
            <a:ext cx="861774" cy="31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ctr" eaLnBrk="0" hangingPunct="0"/>
            <a:r>
              <a:rPr lang="en-US" altLang="ko-KR" sz="4400" b="1" dirty="0">
                <a:solidFill>
                  <a:schemeClr val="accent1">
                    <a:lumMod val="75000"/>
                  </a:schemeClr>
                </a:solidFill>
                <a:latin typeface="Arial" charset="0"/>
              </a:rPr>
              <a:t>Unser </a:t>
            </a:r>
            <a:r>
              <a:rPr lang="en-US" altLang="ko-KR" sz="4400" b="1" dirty="0" err="1">
                <a:solidFill>
                  <a:schemeClr val="accent1">
                    <a:lumMod val="75000"/>
                  </a:schemeClr>
                </a:solidFill>
                <a:latin typeface="Arial" charset="0"/>
              </a:rPr>
              <a:t>Fazit</a:t>
            </a:r>
            <a:endParaRPr lang="en-US" altLang="ko-KR" sz="4400" b="1" dirty="0">
              <a:solidFill>
                <a:schemeClr val="accent1">
                  <a:lumMod val="75000"/>
                </a:schemeClr>
              </a:solidFill>
              <a:latin typeface="Arial" charset="0"/>
            </a:endParaRPr>
          </a:p>
        </p:txBody>
      </p:sp>
      <p:sp>
        <p:nvSpPr>
          <p:cNvPr id="296006" name="AutoShape 70"/>
          <p:cNvSpPr>
            <a:spLocks noChangeArrowheads="1"/>
          </p:cNvSpPr>
          <p:nvPr/>
        </p:nvSpPr>
        <p:spPr bwMode="white">
          <a:xfrm>
            <a:off x="4960938" y="1412776"/>
            <a:ext cx="908050" cy="481012"/>
          </a:xfrm>
          <a:prstGeom prst="roundRect">
            <a:avLst>
              <a:gd name="adj" fmla="val 50000"/>
            </a:avLst>
          </a:prstGeom>
          <a:noFill/>
          <a:ln>
            <a:noFill/>
          </a:ln>
          <a:effectLst/>
          <a:extLst>
            <a:ext uri="{909E8E84-426E-40DD-AFC4-6F175D3DCCD1}">
              <a14:hiddenFill xmlns:a14="http://schemas.microsoft.com/office/drawing/2010/main">
                <a:gradFill rotWithShape="1">
                  <a:gsLst>
                    <a:gs pos="0">
                      <a:schemeClr val="accent1"/>
                    </a:gs>
                    <a:gs pos="100000">
                      <a:schemeClr val="accent1">
                        <a:gamma/>
                        <a:shade val="42353"/>
                        <a:invGamma/>
                      </a:schemeClr>
                    </a:gs>
                  </a:gsLst>
                  <a:lin ang="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anchor="ctr">
            <a:spAutoFit/>
          </a:bodyPr>
          <a:lstStyle/>
          <a:p>
            <a:pPr eaLnBrk="0" hangingPunct="0"/>
            <a:r>
              <a:rPr lang="en-US" altLang="ko-KR" sz="1800" b="1" dirty="0">
                <a:latin typeface="Arial" charset="0"/>
              </a:rPr>
              <a:t>65 %</a:t>
            </a:r>
          </a:p>
        </p:txBody>
      </p:sp>
      <p:sp>
        <p:nvSpPr>
          <p:cNvPr id="40" name="Content Placeholder 8">
            <a:extLst>
              <a:ext uri="{FF2B5EF4-FFF2-40B4-BE49-F238E27FC236}">
                <a16:creationId xmlns:a16="http://schemas.microsoft.com/office/drawing/2014/main" id="{5355E0F8-FF3C-4C8A-BD2D-7FABBA49B8FA}"/>
              </a:ext>
            </a:extLst>
          </p:cNvPr>
          <p:cNvSpPr txBox="1">
            <a:spLocks/>
          </p:cNvSpPr>
          <p:nvPr/>
        </p:nvSpPr>
        <p:spPr bwMode="auto">
          <a:xfrm>
            <a:off x="107504" y="3656652"/>
            <a:ext cx="8928992" cy="320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sz="1400" kern="0" dirty="0"/>
              <a:t>Gut 900 Jahre nach seiner Entstehung hat der Bonner Wochenmarkt für die Bürger nicht an Reiz verloren.</a:t>
            </a:r>
          </a:p>
          <a:p>
            <a:pPr marL="0" indent="0">
              <a:buFontTx/>
              <a:buNone/>
            </a:pPr>
            <a:r>
              <a:rPr lang="de-DE" sz="1400" kern="0" dirty="0"/>
              <a:t>Er bringt Abwechslung und auch etwas Tradition mit in das tägliche Stadtleben hinein.</a:t>
            </a:r>
          </a:p>
          <a:p>
            <a:pPr marL="0" indent="0">
              <a:buFontTx/>
              <a:buNone/>
            </a:pPr>
            <a:r>
              <a:rPr lang="de-DE" sz="1400" kern="0" dirty="0"/>
              <a:t>Man bekommt eine bunte Produktvielfalt geboten.</a:t>
            </a:r>
          </a:p>
          <a:p>
            <a:pPr marL="0" indent="0">
              <a:buFontTx/>
              <a:buNone/>
            </a:pPr>
            <a:r>
              <a:rPr lang="de-DE" sz="1400" kern="0" dirty="0"/>
              <a:t>Die von uns genauer beobachteten Backwarenstände schienen im Vergleich zu manch anderen Ständen eine</a:t>
            </a:r>
          </a:p>
          <a:p>
            <a:pPr marL="0" indent="0">
              <a:buFontTx/>
              <a:buNone/>
            </a:pPr>
            <a:r>
              <a:rPr lang="de-DE" sz="1400" kern="0" dirty="0"/>
              <a:t>eher untergeordnete Rolle zu spielen.</a:t>
            </a:r>
          </a:p>
          <a:p>
            <a:pPr marL="0" indent="0">
              <a:buFontTx/>
              <a:buNone/>
            </a:pPr>
            <a:r>
              <a:rPr lang="de-DE" sz="1400" kern="0" dirty="0"/>
              <a:t>So konnten wir nach 15 Minuten Beobachtungszeit bei der </a:t>
            </a:r>
            <a:r>
              <a:rPr lang="de-DE" sz="1400" kern="0" dirty="0" err="1"/>
              <a:t>Prümtaler</a:t>
            </a:r>
            <a:r>
              <a:rPr lang="de-DE" sz="1400" kern="0" dirty="0"/>
              <a:t> Mühlenbäckerei gerade einmal einen Kunden verzeichnen, während im gleichen Zeitraum bei der Bäckerei Merzenich immerhin 5 zugegen waren.</a:t>
            </a:r>
          </a:p>
          <a:p>
            <a:pPr marL="0" indent="0">
              <a:buFontTx/>
              <a:buNone/>
            </a:pPr>
            <a:r>
              <a:rPr lang="de-DE" sz="1400" kern="0" dirty="0"/>
              <a:t>Dennoch gehören auch solche Stände zu einem gewünschten vielseitigen Marktangebot. </a:t>
            </a:r>
          </a:p>
          <a:p>
            <a:pPr marL="0" indent="0">
              <a:buFontTx/>
              <a:buNone/>
            </a:pPr>
            <a:r>
              <a:rPr lang="de-DE" sz="1400" kern="0" dirty="0"/>
              <a:t>Sowohl von den Besuchern, wie auch von den umliegenden Geschäften wird der Markt als Bereicherung und nicht etwa als Konkurrenz angesehen.</a:t>
            </a:r>
          </a:p>
          <a:p>
            <a:pPr marL="0" indent="0">
              <a:buFontTx/>
              <a:buNone/>
            </a:pPr>
            <a:endParaRPr lang="de-DE" sz="1400" kern="0" dirty="0"/>
          </a:p>
          <a:p>
            <a:pPr marL="0" indent="0">
              <a:buFontTx/>
              <a:buNone/>
            </a:pPr>
            <a:r>
              <a:rPr lang="de-DE" sz="1800" b="1" kern="0" dirty="0"/>
              <a:t>Der Bonner Wochenmarkt ist auf jeden Fall einen Besuch wert!!!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WordArt 3"/>
          <p:cNvSpPr>
            <a:spLocks noChangeArrowheads="1" noChangeShapeType="1" noTextEdit="1"/>
          </p:cNvSpPr>
          <p:nvPr/>
        </p:nvSpPr>
        <p:spPr bwMode="gray">
          <a:xfrm>
            <a:off x="3275856" y="2204343"/>
            <a:ext cx="5112568" cy="1224657"/>
          </a:xfrm>
          <a:prstGeom prst="rect">
            <a:avLst/>
          </a:prstGeom>
        </p:spPr>
        <p:txBody>
          <a:bodyPr wrap="none" fromWordArt="1">
            <a:prstTxWarp prst="textDeflate">
              <a:avLst>
                <a:gd name="adj" fmla="val 0"/>
              </a:avLst>
            </a:prstTxWarp>
          </a:bodyPr>
          <a:lstStyle/>
          <a:p>
            <a:pPr algn="ctr"/>
            <a:r>
              <a:rPr lang="en-US" b="1" kern="10" dirty="0" err="1">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Vielen</a:t>
            </a:r>
            <a:r>
              <a:rPr lang="en-US"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 Dank</a:t>
            </a:r>
          </a:p>
          <a:p>
            <a:pPr algn="ctr"/>
            <a:r>
              <a:rPr lang="en-US" b="1" kern="10" dirty="0" err="1">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für</a:t>
            </a:r>
            <a:r>
              <a:rPr lang="en-US"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 die </a:t>
            </a:r>
            <a:r>
              <a:rPr lang="en-US" b="1" kern="10" dirty="0" err="1">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Aufmerksamkeit</a:t>
            </a:r>
            <a:r>
              <a:rPr lang="en-US"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a:t>
            </a:r>
            <a:endParaRPr lang="ru-RU"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0035"/>
                                        </p:tgtEl>
                                        <p:attrNameLst>
                                          <p:attrName>style.visibility</p:attrName>
                                        </p:attrNameLst>
                                      </p:cBhvr>
                                      <p:to>
                                        <p:strVal val="visible"/>
                                      </p:to>
                                    </p:set>
                                    <p:anim calcmode="lin" valueType="num">
                                      <p:cBhvr>
                                        <p:cTn id="7" dur="500" fill="hold"/>
                                        <p:tgtEl>
                                          <p:spTgt spid="300035"/>
                                        </p:tgtEl>
                                        <p:attrNameLst>
                                          <p:attrName>ppt_w</p:attrName>
                                        </p:attrNameLst>
                                      </p:cBhvr>
                                      <p:tavLst>
                                        <p:tav tm="0">
                                          <p:val>
                                            <p:fltVal val="0"/>
                                          </p:val>
                                        </p:tav>
                                        <p:tav tm="100000">
                                          <p:val>
                                            <p:strVal val="#ppt_w"/>
                                          </p:val>
                                        </p:tav>
                                      </p:tavLst>
                                    </p:anim>
                                    <p:anim calcmode="lin" valueType="num">
                                      <p:cBhvr>
                                        <p:cTn id="8" dur="500" fill="hold"/>
                                        <p:tgtEl>
                                          <p:spTgt spid="300035"/>
                                        </p:tgtEl>
                                        <p:attrNameLst>
                                          <p:attrName>ppt_h</p:attrName>
                                        </p:attrNameLst>
                                      </p:cBhvr>
                                      <p:tavLst>
                                        <p:tav tm="0">
                                          <p:val>
                                            <p:fltVal val="0"/>
                                          </p:val>
                                        </p:tav>
                                        <p:tav tm="100000">
                                          <p:val>
                                            <p:strVal val="#ppt_h"/>
                                          </p:val>
                                        </p:tav>
                                      </p:tavLst>
                                    </p:anim>
                                    <p:animEffect transition="in" filter="fade">
                                      <p:cBhvr>
                                        <p:cTn id="9" dur="500"/>
                                        <p:tgtEl>
                                          <p:spTgt spid="30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A91F2E-5940-45C9-B291-2EB2DBB57CBE}" type="slidenum">
              <a:rPr lang="ru-RU"/>
              <a:pPr/>
              <a:t>3</a:t>
            </a:fld>
            <a:endParaRPr lang="ru-RU"/>
          </a:p>
        </p:txBody>
      </p:sp>
      <p:sp>
        <p:nvSpPr>
          <p:cNvPr id="281602" name="Rectangle 2"/>
          <p:cNvSpPr>
            <a:spLocks noGrp="1" noChangeArrowheads="1"/>
          </p:cNvSpPr>
          <p:nvPr>
            <p:ph type="title"/>
          </p:nvPr>
        </p:nvSpPr>
        <p:spPr>
          <a:xfrm>
            <a:off x="539552" y="1556792"/>
            <a:ext cx="8213725" cy="1081087"/>
          </a:xfrm>
        </p:spPr>
        <p:txBody>
          <a:bodyPr/>
          <a:lstStyle/>
          <a:p>
            <a:pPr algn="ctr"/>
            <a:r>
              <a:rPr lang="en-US" b="1" dirty="0" err="1">
                <a:ea typeface="굴림" pitchFamily="34" charset="-127"/>
              </a:rPr>
              <a:t>Über</a:t>
            </a:r>
            <a:r>
              <a:rPr lang="en-US" b="1" dirty="0">
                <a:ea typeface="굴림" pitchFamily="34" charset="-127"/>
              </a:rPr>
              <a:t> den Bonner </a:t>
            </a:r>
            <a:r>
              <a:rPr lang="en-US" b="1" dirty="0" err="1">
                <a:ea typeface="굴림" pitchFamily="34" charset="-127"/>
              </a:rPr>
              <a:t>Wochenmarkt</a:t>
            </a:r>
            <a:endParaRPr lang="uk-UA" b="1" dirty="0">
              <a:ea typeface="굴림" pitchFamily="34" charset="-127"/>
            </a:endParaRPr>
          </a:p>
        </p:txBody>
      </p:sp>
      <p:sp>
        <p:nvSpPr>
          <p:cNvPr id="281603" name="Rectangle 3"/>
          <p:cNvSpPr>
            <a:spLocks noGrp="1" noChangeArrowheads="1"/>
          </p:cNvSpPr>
          <p:nvPr>
            <p:ph type="body" idx="1"/>
          </p:nvPr>
        </p:nvSpPr>
        <p:spPr>
          <a:xfrm>
            <a:off x="1169089" y="2420888"/>
            <a:ext cx="7488832" cy="1151557"/>
          </a:xfrm>
        </p:spPr>
        <p:txBody>
          <a:bodyPr/>
          <a:lstStyle/>
          <a:p>
            <a:pPr marL="0" indent="0">
              <a:buNone/>
            </a:pPr>
            <a:r>
              <a:rPr lang="de-DE" sz="1400" dirty="0"/>
              <a:t>Der im Bonner Zentrum gelegene Bonner Wochenmarkt findet seinen Ursprung bereits im</a:t>
            </a:r>
          </a:p>
          <a:p>
            <a:pPr marL="0" indent="0" algn="just">
              <a:buNone/>
            </a:pPr>
            <a:r>
              <a:rPr lang="de-DE" sz="1400" dirty="0"/>
              <a:t>11. Jahrhundert wieder. Von der Form her wird er nahezu dreieckig gehalten.</a:t>
            </a:r>
          </a:p>
          <a:p>
            <a:pPr marL="0" indent="0">
              <a:buNone/>
            </a:pPr>
            <a:r>
              <a:rPr lang="de-DE" sz="1400" dirty="0"/>
              <a:t>Seit 1777 befindet sich in der Mitte eine sogenannte </a:t>
            </a:r>
            <a:r>
              <a:rPr lang="de-DE" sz="1400" dirty="0" err="1"/>
              <a:t>Marktfontaine</a:t>
            </a:r>
            <a:r>
              <a:rPr lang="de-DE" sz="1400" dirty="0"/>
              <a:t>, die mittlerweile unter Denkmalschutz steht. In der heutigen Zeit wird der Markt durch die „Deutsche Marktgilde eG“ geführt und organisiert.</a:t>
            </a:r>
          </a:p>
          <a:p>
            <a:pPr marL="0" indent="0">
              <a:buNone/>
            </a:pPr>
            <a:endParaRPr lang="en-US" altLang="ko-KR" sz="1400" dirty="0">
              <a:ea typeface="굴림" pitchFamily="34" charset="-127"/>
            </a:endParaRPr>
          </a:p>
          <a:p>
            <a:pPr>
              <a:lnSpc>
                <a:spcPct val="80000"/>
              </a:lnSpc>
            </a:pPr>
            <a:endParaRPr lang="en-US" altLang="ko-KR" dirty="0">
              <a:ea typeface="굴림" pitchFamily="34" charset="-127"/>
            </a:endParaRPr>
          </a:p>
          <a:p>
            <a:pPr>
              <a:lnSpc>
                <a:spcPct val="80000"/>
              </a:lnSpc>
            </a:pPr>
            <a:endParaRPr lang="en-US" altLang="ko-KR" dirty="0">
              <a:ea typeface="굴림" pitchFamily="34" charset="-127"/>
            </a:endParaRPr>
          </a:p>
          <a:p>
            <a:pPr marL="0" indent="0">
              <a:lnSpc>
                <a:spcPct val="80000"/>
              </a:lnSpc>
              <a:buNone/>
            </a:pPr>
            <a:endParaRPr lang="uk-UA" dirty="0"/>
          </a:p>
        </p:txBody>
      </p:sp>
      <p:pic>
        <p:nvPicPr>
          <p:cNvPr id="3" name="Grafik 2">
            <a:extLst>
              <a:ext uri="{FF2B5EF4-FFF2-40B4-BE49-F238E27FC236}">
                <a16:creationId xmlns:a16="http://schemas.microsoft.com/office/drawing/2014/main" id="{DF0B1F2D-1A08-44A5-A2FE-A85FD33E2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585" y="3764305"/>
            <a:ext cx="4236965" cy="30637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62232A0-061D-4E35-B770-274E29DB7981}"/>
              </a:ext>
            </a:extLst>
          </p:cNvPr>
          <p:cNvSpPr>
            <a:spLocks noGrp="1"/>
          </p:cNvSpPr>
          <p:nvPr>
            <p:ph idx="1"/>
          </p:nvPr>
        </p:nvSpPr>
        <p:spPr>
          <a:xfrm>
            <a:off x="479425" y="1881480"/>
            <a:ext cx="8207375" cy="1008111"/>
          </a:xfrm>
        </p:spPr>
        <p:txBody>
          <a:bodyPr/>
          <a:lstStyle/>
          <a:p>
            <a:pPr marL="0" indent="0">
              <a:buNone/>
            </a:pPr>
            <a:r>
              <a:rPr lang="de-DE" sz="1400" dirty="0"/>
              <a:t>Auf der Internetseite </a:t>
            </a:r>
            <a:r>
              <a:rPr lang="de-DE" sz="1400" dirty="0">
                <a:hlinkClick r:id="rId3"/>
              </a:rPr>
              <a:t>https://bonn.market/</a:t>
            </a:r>
            <a:r>
              <a:rPr lang="de-DE" sz="1400" dirty="0"/>
              <a:t> werden derzeit 33 Stände gelistet, die auf dem Bonner Wochenmarkt aktiv sind. Hier erhält man auch weitere Informationen zu den einzelnen Ständen.</a:t>
            </a:r>
          </a:p>
          <a:p>
            <a:pPr marL="0" indent="0">
              <a:buNone/>
            </a:pPr>
            <a:r>
              <a:rPr lang="de-DE" sz="1400" dirty="0"/>
              <a:t>Über </a:t>
            </a:r>
            <a:r>
              <a:rPr lang="de-DE" sz="1400" dirty="0">
                <a:hlinkClick r:id="rId4"/>
              </a:rPr>
              <a:t>https://www.bonn.de/ortsrecht</a:t>
            </a:r>
            <a:r>
              <a:rPr lang="de-DE" sz="1400" dirty="0"/>
              <a:t> erhält man an die Tarifordnung für die Bonner Märkte.</a:t>
            </a:r>
          </a:p>
          <a:p>
            <a:pPr marL="0" indent="0">
              <a:buNone/>
            </a:pPr>
            <a:r>
              <a:rPr lang="de-DE" sz="1400" dirty="0"/>
              <a:t>Der von uns besuchte Markt ist aufgrund seiner hervorragenden  Lage der Gruppe 1 zuzuordnen.</a:t>
            </a:r>
          </a:p>
          <a:p>
            <a:pPr marL="0" indent="0">
              <a:buNone/>
            </a:pPr>
            <a:endParaRPr lang="de-DE" sz="1400" dirty="0"/>
          </a:p>
          <a:p>
            <a:pPr marL="0" indent="0">
              <a:buNone/>
            </a:pPr>
            <a:endParaRPr lang="de-DE" sz="1400" dirty="0"/>
          </a:p>
          <a:p>
            <a:pPr marL="0" indent="0">
              <a:buNone/>
            </a:pPr>
            <a:endParaRPr lang="de-DE" sz="1400" dirty="0"/>
          </a:p>
          <a:p>
            <a:pPr marL="0" indent="0">
              <a:buNone/>
            </a:pPr>
            <a:endParaRPr lang="de-DE" sz="1400" dirty="0"/>
          </a:p>
          <a:p>
            <a:pPr marL="0" indent="0">
              <a:buNone/>
            </a:pPr>
            <a:endParaRPr lang="de-DE" sz="1400" dirty="0"/>
          </a:p>
          <a:p>
            <a:pPr marL="0" indent="0">
              <a:buNone/>
            </a:pPr>
            <a:endParaRPr lang="de-DE" sz="1400" dirty="0"/>
          </a:p>
        </p:txBody>
      </p:sp>
      <p:sp>
        <p:nvSpPr>
          <p:cNvPr id="4" name="Foliennummernplatzhalter 3">
            <a:extLst>
              <a:ext uri="{FF2B5EF4-FFF2-40B4-BE49-F238E27FC236}">
                <a16:creationId xmlns:a16="http://schemas.microsoft.com/office/drawing/2014/main" id="{E66B8D53-9EB0-44B1-8C77-21DD7B9CA207}"/>
              </a:ext>
            </a:extLst>
          </p:cNvPr>
          <p:cNvSpPr>
            <a:spLocks noGrp="1"/>
          </p:cNvSpPr>
          <p:nvPr>
            <p:ph type="sldNum" sz="quarter" idx="12"/>
          </p:nvPr>
        </p:nvSpPr>
        <p:spPr/>
        <p:txBody>
          <a:bodyPr/>
          <a:lstStyle/>
          <a:p>
            <a:fld id="{CDA3682C-5322-4E10-B1D4-489AC118C698}" type="slidenum">
              <a:rPr lang="ru-RU" smtClean="0"/>
              <a:pPr/>
              <a:t>4</a:t>
            </a:fld>
            <a:endParaRPr lang="ru-RU"/>
          </a:p>
        </p:txBody>
      </p:sp>
      <p:pic>
        <p:nvPicPr>
          <p:cNvPr id="6" name="Grafik 5">
            <a:extLst>
              <a:ext uri="{FF2B5EF4-FFF2-40B4-BE49-F238E27FC236}">
                <a16:creationId xmlns:a16="http://schemas.microsoft.com/office/drawing/2014/main" id="{D272E3AA-4422-4A57-A6C1-3C3AA9512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2" y="2871594"/>
            <a:ext cx="9144000" cy="3986406"/>
          </a:xfrm>
          <a:prstGeom prst="rect">
            <a:avLst/>
          </a:prstGeom>
        </p:spPr>
      </p:pic>
    </p:spTree>
    <p:extLst>
      <p:ext uri="{BB962C8B-B14F-4D97-AF65-F5344CB8AC3E}">
        <p14:creationId xmlns:p14="http://schemas.microsoft.com/office/powerpoint/2010/main" val="173997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D36FE-9D2B-4F3C-8815-B4D02D63CE0F}"/>
              </a:ext>
            </a:extLst>
          </p:cNvPr>
          <p:cNvSpPr>
            <a:spLocks noGrp="1"/>
          </p:cNvSpPr>
          <p:nvPr>
            <p:ph type="title"/>
          </p:nvPr>
        </p:nvSpPr>
        <p:spPr>
          <a:xfrm>
            <a:off x="232362" y="1701552"/>
            <a:ext cx="8679275" cy="1079500"/>
          </a:xfrm>
        </p:spPr>
        <p:txBody>
          <a:bodyPr/>
          <a:lstStyle/>
          <a:p>
            <a:r>
              <a:rPr lang="de-DE" b="1" dirty="0"/>
              <a:t>Die Lage des Bonner Wochenmarkts</a:t>
            </a:r>
          </a:p>
        </p:txBody>
      </p:sp>
      <p:sp>
        <p:nvSpPr>
          <p:cNvPr id="3" name="Inhaltsplatzhalter 2">
            <a:extLst>
              <a:ext uri="{FF2B5EF4-FFF2-40B4-BE49-F238E27FC236}">
                <a16:creationId xmlns:a16="http://schemas.microsoft.com/office/drawing/2014/main" id="{12A4FA12-47CE-4557-B835-0FEA29905487}"/>
              </a:ext>
            </a:extLst>
          </p:cNvPr>
          <p:cNvSpPr>
            <a:spLocks noGrp="1"/>
          </p:cNvSpPr>
          <p:nvPr>
            <p:ph idx="1"/>
          </p:nvPr>
        </p:nvSpPr>
        <p:spPr>
          <a:xfrm>
            <a:off x="107505" y="2924943"/>
            <a:ext cx="4464496" cy="3796531"/>
          </a:xfrm>
        </p:spPr>
        <p:txBody>
          <a:bodyPr/>
          <a:lstStyle/>
          <a:p>
            <a:pPr marL="0" indent="0">
              <a:buNone/>
            </a:pPr>
            <a:r>
              <a:rPr lang="de-DE" sz="1600" dirty="0"/>
              <a:t>Der Bonner Markt befindet sich direkt im Zentrum der Bonner Innenstadt</a:t>
            </a:r>
          </a:p>
          <a:p>
            <a:pPr marL="0" indent="0">
              <a:buNone/>
            </a:pPr>
            <a:endParaRPr lang="de-DE" sz="1600" dirty="0"/>
          </a:p>
          <a:p>
            <a:pPr marL="0" indent="0">
              <a:buNone/>
            </a:pPr>
            <a:r>
              <a:rPr lang="de-DE" sz="1600" dirty="0"/>
              <a:t>Umgeben ist er von zahlreichen historischen Gebäuden, wie etwa das Alte Rathaus, einigen Gaststätten oder dem heutigen Sternhotel, welche zuvor als „Zum goldenen Stern“ mit seinem Ballsaal bekannt wurde.</a:t>
            </a:r>
          </a:p>
          <a:p>
            <a:pPr marL="0" indent="0">
              <a:buNone/>
            </a:pPr>
            <a:endParaRPr lang="de-DE" sz="1600" dirty="0"/>
          </a:p>
          <a:p>
            <a:pPr marL="0" indent="0">
              <a:buNone/>
            </a:pPr>
            <a:r>
              <a:rPr lang="de-DE" sz="1600" dirty="0"/>
              <a:t>Der Markt ist durch öffentliche Verkehrsmittel und via PKW erreichbar. Es stehen zahlreiche Parkhäuser zur Verfügung.</a:t>
            </a:r>
          </a:p>
          <a:p>
            <a:pPr marL="0" indent="0">
              <a:buNone/>
            </a:pPr>
            <a:endParaRPr lang="de-DE" sz="1600" dirty="0"/>
          </a:p>
        </p:txBody>
      </p:sp>
      <p:sp>
        <p:nvSpPr>
          <p:cNvPr id="4" name="Foliennummernplatzhalter 3">
            <a:extLst>
              <a:ext uri="{FF2B5EF4-FFF2-40B4-BE49-F238E27FC236}">
                <a16:creationId xmlns:a16="http://schemas.microsoft.com/office/drawing/2014/main" id="{C3E94CE6-AEC0-4DFD-AE0A-C970D78E389C}"/>
              </a:ext>
            </a:extLst>
          </p:cNvPr>
          <p:cNvSpPr>
            <a:spLocks noGrp="1"/>
          </p:cNvSpPr>
          <p:nvPr>
            <p:ph type="sldNum" sz="quarter" idx="12"/>
          </p:nvPr>
        </p:nvSpPr>
        <p:spPr/>
        <p:txBody>
          <a:bodyPr/>
          <a:lstStyle/>
          <a:p>
            <a:fld id="{CDA3682C-5322-4E10-B1D4-489AC118C698}" type="slidenum">
              <a:rPr lang="ru-RU" smtClean="0"/>
              <a:pPr/>
              <a:t>5</a:t>
            </a:fld>
            <a:endParaRPr lang="ru-RU"/>
          </a:p>
        </p:txBody>
      </p:sp>
      <p:pic>
        <p:nvPicPr>
          <p:cNvPr id="6" name="Grafik 5">
            <a:extLst>
              <a:ext uri="{FF2B5EF4-FFF2-40B4-BE49-F238E27FC236}">
                <a16:creationId xmlns:a16="http://schemas.microsoft.com/office/drawing/2014/main" id="{327D6790-14F9-47AB-A708-3E262CB4E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3037969"/>
            <a:ext cx="4464496" cy="3168352"/>
          </a:xfrm>
          <a:prstGeom prst="rect">
            <a:avLst/>
          </a:prstGeom>
        </p:spPr>
      </p:pic>
    </p:spTree>
    <p:extLst>
      <p:ext uri="{BB962C8B-B14F-4D97-AF65-F5344CB8AC3E}">
        <p14:creationId xmlns:p14="http://schemas.microsoft.com/office/powerpoint/2010/main" val="92160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2A4FA12-47CE-4557-B835-0FEA29905487}"/>
              </a:ext>
            </a:extLst>
          </p:cNvPr>
          <p:cNvSpPr>
            <a:spLocks noGrp="1"/>
          </p:cNvSpPr>
          <p:nvPr>
            <p:ph idx="1"/>
          </p:nvPr>
        </p:nvSpPr>
        <p:spPr>
          <a:xfrm>
            <a:off x="107504" y="2276872"/>
            <a:ext cx="4464496" cy="4320480"/>
          </a:xfrm>
        </p:spPr>
        <p:txBody>
          <a:bodyPr/>
          <a:lstStyle/>
          <a:p>
            <a:pPr marL="0" indent="0">
              <a:buNone/>
            </a:pPr>
            <a:r>
              <a:rPr lang="de-DE" sz="1600" dirty="0"/>
              <a:t>Insbesondere in den Hauptverkehrszeiten wird jedoch empfohlen, die Innenstadt mit öffentlichen Verkehrsmitteln anzufahren, da es oftmals zu Staubildung kommt und längere Warteschlagen vor den Parkhäusern einkalkuliert werden müssen.</a:t>
            </a:r>
          </a:p>
          <a:p>
            <a:pPr marL="0" indent="0">
              <a:buNone/>
            </a:pPr>
            <a:endParaRPr lang="de-DE" sz="800" dirty="0"/>
          </a:p>
          <a:p>
            <a:pPr marL="0" indent="0">
              <a:buNone/>
            </a:pPr>
            <a:r>
              <a:rPr lang="de-DE" sz="1600" dirty="0"/>
              <a:t>Einem längeren Aufenthalt steht hier sowohl aufgrund des umfangreichen Angebots, der angenehmen Umgebung, sowie den vorhandenen Sanitäreinrichtungen nichts im Wege. Auch wenn sich auf dem Marktplatz selbst keine öffentliche Toilette befindet, so findet man die nächste öffentliche Toilette, die im Jahre 2019 mit neuesten Standards für 360.000 Euro errichtet wurde auf dem </a:t>
            </a:r>
            <a:r>
              <a:rPr lang="de-DE" sz="1600" dirty="0" err="1"/>
              <a:t>Remigiusplatz</a:t>
            </a:r>
            <a:r>
              <a:rPr lang="de-DE" sz="1600" dirty="0"/>
              <a:t>. Dieser befindet sich etwa in 100 Meter Entfernung.</a:t>
            </a:r>
          </a:p>
          <a:p>
            <a:pPr marL="0" indent="0">
              <a:buNone/>
            </a:pPr>
            <a:endParaRPr lang="de-DE" sz="1600" dirty="0"/>
          </a:p>
        </p:txBody>
      </p:sp>
      <p:sp>
        <p:nvSpPr>
          <p:cNvPr id="4" name="Foliennummernplatzhalter 3">
            <a:extLst>
              <a:ext uri="{FF2B5EF4-FFF2-40B4-BE49-F238E27FC236}">
                <a16:creationId xmlns:a16="http://schemas.microsoft.com/office/drawing/2014/main" id="{C3E94CE6-AEC0-4DFD-AE0A-C970D78E389C}"/>
              </a:ext>
            </a:extLst>
          </p:cNvPr>
          <p:cNvSpPr>
            <a:spLocks noGrp="1"/>
          </p:cNvSpPr>
          <p:nvPr>
            <p:ph type="sldNum" sz="quarter" idx="12"/>
          </p:nvPr>
        </p:nvSpPr>
        <p:spPr/>
        <p:txBody>
          <a:bodyPr/>
          <a:lstStyle/>
          <a:p>
            <a:fld id="{CDA3682C-5322-4E10-B1D4-489AC118C698}" type="slidenum">
              <a:rPr lang="ru-RU" smtClean="0"/>
              <a:pPr/>
              <a:t>6</a:t>
            </a:fld>
            <a:endParaRPr lang="ru-RU"/>
          </a:p>
        </p:txBody>
      </p:sp>
      <p:pic>
        <p:nvPicPr>
          <p:cNvPr id="8" name="Grafik 7">
            <a:extLst>
              <a:ext uri="{FF2B5EF4-FFF2-40B4-BE49-F238E27FC236}">
                <a16:creationId xmlns:a16="http://schemas.microsoft.com/office/drawing/2014/main" id="{6696AB6D-5CAF-483C-88DB-8AA43C262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08920"/>
            <a:ext cx="4464496" cy="3456384"/>
          </a:xfrm>
          <a:prstGeom prst="rect">
            <a:avLst/>
          </a:prstGeom>
        </p:spPr>
      </p:pic>
    </p:spTree>
    <p:extLst>
      <p:ext uri="{BB962C8B-B14F-4D97-AF65-F5344CB8AC3E}">
        <p14:creationId xmlns:p14="http://schemas.microsoft.com/office/powerpoint/2010/main" val="23510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DC937-9DAE-4815-A3CF-6DB0F2BE5B92}"/>
              </a:ext>
            </a:extLst>
          </p:cNvPr>
          <p:cNvSpPr>
            <a:spLocks noGrp="1"/>
          </p:cNvSpPr>
          <p:nvPr>
            <p:ph type="title"/>
          </p:nvPr>
        </p:nvSpPr>
        <p:spPr>
          <a:xfrm>
            <a:off x="1979712" y="153555"/>
            <a:ext cx="6695976" cy="1079500"/>
          </a:xfrm>
        </p:spPr>
        <p:txBody>
          <a:bodyPr/>
          <a:lstStyle/>
          <a:p>
            <a:pPr algn="ctr"/>
            <a:r>
              <a:rPr lang="de-DE" b="1" dirty="0"/>
              <a:t>Befragungen </a:t>
            </a:r>
            <a:br>
              <a:rPr lang="de-DE" b="1" dirty="0"/>
            </a:br>
            <a:r>
              <a:rPr lang="de-DE" sz="1600" b="1" dirty="0"/>
              <a:t>(Marktbesucher)</a:t>
            </a:r>
          </a:p>
        </p:txBody>
      </p:sp>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7</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233055"/>
            <a:ext cx="4104456" cy="539762"/>
          </a:xfrm>
        </p:spPr>
        <p:txBody>
          <a:bodyPr/>
          <a:lstStyle/>
          <a:p>
            <a:pPr marL="0" indent="0" algn="ctr">
              <a:buNone/>
            </a:pPr>
            <a:r>
              <a:rPr lang="de-DE" sz="1400" dirty="0"/>
              <a:t>Warum besuchen Sie den Markt?</a:t>
            </a:r>
          </a:p>
          <a:p>
            <a:pPr marL="0" indent="0" algn="ctr">
              <a:buNone/>
            </a:pPr>
            <a:r>
              <a:rPr lang="de-DE" sz="1400" dirty="0"/>
              <a:t>(Mehrfachantworten möglich) </a:t>
            </a:r>
          </a:p>
        </p:txBody>
      </p:sp>
      <p:graphicFrame>
        <p:nvGraphicFramePr>
          <p:cNvPr id="18" name="Chart 17">
            <a:extLst>
              <a:ext uri="{FF2B5EF4-FFF2-40B4-BE49-F238E27FC236}">
                <a16:creationId xmlns:a16="http://schemas.microsoft.com/office/drawing/2014/main" id="{F7C54E53-47F0-4687-AFAC-87C545EBD1D5}"/>
              </a:ext>
            </a:extLst>
          </p:cNvPr>
          <p:cNvGraphicFramePr/>
          <p:nvPr>
            <p:extLst>
              <p:ext uri="{D42A27DB-BD31-4B8C-83A1-F6EECF244321}">
                <p14:modId xmlns:p14="http://schemas.microsoft.com/office/powerpoint/2010/main" val="2432361435"/>
              </p:ext>
            </p:extLst>
          </p:nvPr>
        </p:nvGraphicFramePr>
        <p:xfrm>
          <a:off x="2195736" y="1727460"/>
          <a:ext cx="6096000" cy="218327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a:extLst>
              <a:ext uri="{FF2B5EF4-FFF2-40B4-BE49-F238E27FC236}">
                <a16:creationId xmlns:a16="http://schemas.microsoft.com/office/drawing/2014/main" id="{36699177-CA39-499F-9BD7-4D054C26472D}"/>
              </a:ext>
            </a:extLst>
          </p:cNvPr>
          <p:cNvSpPr txBox="1">
            <a:spLocks/>
          </p:cNvSpPr>
          <p:nvPr/>
        </p:nvSpPr>
        <p:spPr bwMode="auto">
          <a:xfrm>
            <a:off x="3275472" y="4143091"/>
            <a:ext cx="4104456" cy="35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lgn="ctr">
              <a:buFontTx/>
              <a:buNone/>
            </a:pPr>
            <a:r>
              <a:rPr lang="de-DE" sz="1400" kern="0" dirty="0"/>
              <a:t>Wie oft besuchen Sie den Markt?</a:t>
            </a:r>
          </a:p>
        </p:txBody>
      </p:sp>
      <p:graphicFrame>
        <p:nvGraphicFramePr>
          <p:cNvPr id="7" name="Chart 17">
            <a:extLst>
              <a:ext uri="{FF2B5EF4-FFF2-40B4-BE49-F238E27FC236}">
                <a16:creationId xmlns:a16="http://schemas.microsoft.com/office/drawing/2014/main" id="{2D081F2C-CD62-4DC4-BBAC-BFD1A67DFFB7}"/>
              </a:ext>
            </a:extLst>
          </p:cNvPr>
          <p:cNvGraphicFramePr/>
          <p:nvPr>
            <p:extLst>
              <p:ext uri="{D42A27DB-BD31-4B8C-83A1-F6EECF244321}">
                <p14:modId xmlns:p14="http://schemas.microsoft.com/office/powerpoint/2010/main" val="3814302974"/>
              </p:ext>
            </p:extLst>
          </p:nvPr>
        </p:nvGraphicFramePr>
        <p:xfrm>
          <a:off x="2279700" y="4475262"/>
          <a:ext cx="6096000" cy="218327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0">
            <a:extLst>
              <a:ext uri="{FF2B5EF4-FFF2-40B4-BE49-F238E27FC236}">
                <a16:creationId xmlns:a16="http://schemas.microsoft.com/office/drawing/2014/main" id="{84BAE349-2E71-42B5-95CB-DB8BB852FD2C}"/>
              </a:ext>
            </a:extLst>
          </p:cNvPr>
          <p:cNvSpPr>
            <a:spLocks noChangeArrowheads="1"/>
          </p:cNvSpPr>
          <p:nvPr/>
        </p:nvSpPr>
        <p:spPr bwMode="auto">
          <a:xfrm>
            <a:off x="2279700" y="4005064"/>
            <a:ext cx="6012036" cy="58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388623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DC937-9DAE-4815-A3CF-6DB0F2BE5B92}"/>
              </a:ext>
            </a:extLst>
          </p:cNvPr>
          <p:cNvSpPr>
            <a:spLocks noGrp="1"/>
          </p:cNvSpPr>
          <p:nvPr>
            <p:ph type="title"/>
          </p:nvPr>
        </p:nvSpPr>
        <p:spPr>
          <a:xfrm>
            <a:off x="1979712" y="153555"/>
            <a:ext cx="6695976" cy="1079500"/>
          </a:xfrm>
        </p:spPr>
        <p:txBody>
          <a:bodyPr/>
          <a:lstStyle/>
          <a:p>
            <a:pPr algn="ctr"/>
            <a:r>
              <a:rPr lang="de-DE" b="1" dirty="0"/>
              <a:t>Befragungen </a:t>
            </a:r>
            <a:br>
              <a:rPr lang="de-DE" b="1" dirty="0"/>
            </a:br>
            <a:r>
              <a:rPr lang="de-DE" sz="1600" b="1" dirty="0"/>
              <a:t>(Marktbesucher)</a:t>
            </a:r>
          </a:p>
        </p:txBody>
      </p:sp>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8</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233055"/>
            <a:ext cx="4104456" cy="539762"/>
          </a:xfrm>
        </p:spPr>
        <p:txBody>
          <a:bodyPr/>
          <a:lstStyle/>
          <a:p>
            <a:pPr marL="0" indent="0" algn="ctr">
              <a:buNone/>
            </a:pPr>
            <a:r>
              <a:rPr lang="de-DE" sz="1400" dirty="0"/>
              <a:t>Welche Produkte kaufen Sie?</a:t>
            </a:r>
          </a:p>
          <a:p>
            <a:pPr marL="0" indent="0" algn="ctr">
              <a:buNone/>
            </a:pPr>
            <a:r>
              <a:rPr lang="de-DE" sz="1400" dirty="0"/>
              <a:t>(Mehrfachantworten möglich) </a:t>
            </a:r>
          </a:p>
        </p:txBody>
      </p:sp>
      <p:graphicFrame>
        <p:nvGraphicFramePr>
          <p:cNvPr id="18" name="Chart 17">
            <a:extLst>
              <a:ext uri="{FF2B5EF4-FFF2-40B4-BE49-F238E27FC236}">
                <a16:creationId xmlns:a16="http://schemas.microsoft.com/office/drawing/2014/main" id="{F7C54E53-47F0-4687-AFAC-87C545EBD1D5}"/>
              </a:ext>
            </a:extLst>
          </p:cNvPr>
          <p:cNvGraphicFramePr/>
          <p:nvPr>
            <p:extLst>
              <p:ext uri="{D42A27DB-BD31-4B8C-83A1-F6EECF244321}">
                <p14:modId xmlns:p14="http://schemas.microsoft.com/office/powerpoint/2010/main" val="1320160691"/>
              </p:ext>
            </p:extLst>
          </p:nvPr>
        </p:nvGraphicFramePr>
        <p:xfrm>
          <a:off x="2195736" y="1727460"/>
          <a:ext cx="6096000" cy="218327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a:extLst>
              <a:ext uri="{FF2B5EF4-FFF2-40B4-BE49-F238E27FC236}">
                <a16:creationId xmlns:a16="http://schemas.microsoft.com/office/drawing/2014/main" id="{36699177-CA39-499F-9BD7-4D054C26472D}"/>
              </a:ext>
            </a:extLst>
          </p:cNvPr>
          <p:cNvSpPr txBox="1">
            <a:spLocks/>
          </p:cNvSpPr>
          <p:nvPr/>
        </p:nvSpPr>
        <p:spPr bwMode="auto">
          <a:xfrm>
            <a:off x="3275472" y="4143091"/>
            <a:ext cx="4104456" cy="35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lgn="ctr">
              <a:buFontTx/>
              <a:buNone/>
            </a:pPr>
            <a:r>
              <a:rPr lang="de-DE" sz="1400" kern="0" dirty="0"/>
              <a:t>Vergleichen Sie die Preise?</a:t>
            </a:r>
          </a:p>
        </p:txBody>
      </p:sp>
      <p:graphicFrame>
        <p:nvGraphicFramePr>
          <p:cNvPr id="7" name="Chart 17">
            <a:extLst>
              <a:ext uri="{FF2B5EF4-FFF2-40B4-BE49-F238E27FC236}">
                <a16:creationId xmlns:a16="http://schemas.microsoft.com/office/drawing/2014/main" id="{2D081F2C-CD62-4DC4-BBAC-BFD1A67DFFB7}"/>
              </a:ext>
            </a:extLst>
          </p:cNvPr>
          <p:cNvGraphicFramePr/>
          <p:nvPr>
            <p:extLst>
              <p:ext uri="{D42A27DB-BD31-4B8C-83A1-F6EECF244321}">
                <p14:modId xmlns:p14="http://schemas.microsoft.com/office/powerpoint/2010/main" val="1702468344"/>
              </p:ext>
            </p:extLst>
          </p:nvPr>
        </p:nvGraphicFramePr>
        <p:xfrm>
          <a:off x="2279700" y="4475262"/>
          <a:ext cx="6096000" cy="218327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0">
            <a:extLst>
              <a:ext uri="{FF2B5EF4-FFF2-40B4-BE49-F238E27FC236}">
                <a16:creationId xmlns:a16="http://schemas.microsoft.com/office/drawing/2014/main" id="{84BAE349-2E71-42B5-95CB-DB8BB852FD2C}"/>
              </a:ext>
            </a:extLst>
          </p:cNvPr>
          <p:cNvSpPr>
            <a:spLocks noChangeArrowheads="1"/>
          </p:cNvSpPr>
          <p:nvPr/>
        </p:nvSpPr>
        <p:spPr bwMode="auto">
          <a:xfrm>
            <a:off x="2279700" y="4005064"/>
            <a:ext cx="6012036" cy="58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48265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DC937-9DAE-4815-A3CF-6DB0F2BE5B92}"/>
              </a:ext>
            </a:extLst>
          </p:cNvPr>
          <p:cNvSpPr>
            <a:spLocks noGrp="1"/>
          </p:cNvSpPr>
          <p:nvPr>
            <p:ph type="title"/>
          </p:nvPr>
        </p:nvSpPr>
        <p:spPr>
          <a:xfrm>
            <a:off x="1979712" y="153555"/>
            <a:ext cx="6695976" cy="1079500"/>
          </a:xfrm>
        </p:spPr>
        <p:txBody>
          <a:bodyPr/>
          <a:lstStyle/>
          <a:p>
            <a:pPr algn="ctr"/>
            <a:r>
              <a:rPr lang="de-DE" b="1" dirty="0"/>
              <a:t>Befragungen </a:t>
            </a:r>
            <a:br>
              <a:rPr lang="de-DE" b="1" dirty="0"/>
            </a:br>
            <a:r>
              <a:rPr lang="de-DE" sz="1600" b="1" dirty="0"/>
              <a:t>(Marktbesucher)</a:t>
            </a:r>
          </a:p>
        </p:txBody>
      </p:sp>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9</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233055"/>
            <a:ext cx="4104456" cy="539762"/>
          </a:xfrm>
        </p:spPr>
        <p:txBody>
          <a:bodyPr/>
          <a:lstStyle/>
          <a:p>
            <a:pPr marL="0" indent="0" algn="ctr">
              <a:buNone/>
            </a:pPr>
            <a:r>
              <a:rPr lang="de-DE" sz="1400" dirty="0"/>
              <a:t>Verhandeln Sie den Preis? </a:t>
            </a:r>
          </a:p>
        </p:txBody>
      </p:sp>
      <p:graphicFrame>
        <p:nvGraphicFramePr>
          <p:cNvPr id="18" name="Chart 17">
            <a:extLst>
              <a:ext uri="{FF2B5EF4-FFF2-40B4-BE49-F238E27FC236}">
                <a16:creationId xmlns:a16="http://schemas.microsoft.com/office/drawing/2014/main" id="{F7C54E53-47F0-4687-AFAC-87C545EBD1D5}"/>
              </a:ext>
            </a:extLst>
          </p:cNvPr>
          <p:cNvGraphicFramePr/>
          <p:nvPr>
            <p:extLst>
              <p:ext uri="{D42A27DB-BD31-4B8C-83A1-F6EECF244321}">
                <p14:modId xmlns:p14="http://schemas.microsoft.com/office/powerpoint/2010/main" val="1279860856"/>
              </p:ext>
            </p:extLst>
          </p:nvPr>
        </p:nvGraphicFramePr>
        <p:xfrm>
          <a:off x="2195736" y="1472020"/>
          <a:ext cx="6096000" cy="218327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a:extLst>
              <a:ext uri="{FF2B5EF4-FFF2-40B4-BE49-F238E27FC236}">
                <a16:creationId xmlns:a16="http://schemas.microsoft.com/office/drawing/2014/main" id="{36699177-CA39-499F-9BD7-4D054C26472D}"/>
              </a:ext>
            </a:extLst>
          </p:cNvPr>
          <p:cNvSpPr txBox="1">
            <a:spLocks/>
          </p:cNvSpPr>
          <p:nvPr/>
        </p:nvSpPr>
        <p:spPr bwMode="auto">
          <a:xfrm>
            <a:off x="3280407" y="3857703"/>
            <a:ext cx="4104456" cy="65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lgn="ctr">
              <a:buFontTx/>
              <a:buNone/>
            </a:pPr>
            <a:r>
              <a:rPr lang="de-DE" dirty="0"/>
              <a:t>Reagieren Sie auf Werbung (Marktschreier) und Angebote?</a:t>
            </a:r>
            <a:r>
              <a:rPr lang="de-DE" sz="1400" dirty="0"/>
              <a:t> </a:t>
            </a:r>
            <a:endParaRPr lang="de-DE" sz="1400" kern="0" dirty="0"/>
          </a:p>
        </p:txBody>
      </p:sp>
      <p:graphicFrame>
        <p:nvGraphicFramePr>
          <p:cNvPr id="7" name="Chart 17">
            <a:extLst>
              <a:ext uri="{FF2B5EF4-FFF2-40B4-BE49-F238E27FC236}">
                <a16:creationId xmlns:a16="http://schemas.microsoft.com/office/drawing/2014/main" id="{2D081F2C-CD62-4DC4-BBAC-BFD1A67DFFB7}"/>
              </a:ext>
            </a:extLst>
          </p:cNvPr>
          <p:cNvGraphicFramePr/>
          <p:nvPr>
            <p:extLst>
              <p:ext uri="{D42A27DB-BD31-4B8C-83A1-F6EECF244321}">
                <p14:modId xmlns:p14="http://schemas.microsoft.com/office/powerpoint/2010/main" val="921386859"/>
              </p:ext>
            </p:extLst>
          </p:nvPr>
        </p:nvGraphicFramePr>
        <p:xfrm>
          <a:off x="2279700" y="4475262"/>
          <a:ext cx="6096000" cy="218327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0">
            <a:extLst>
              <a:ext uri="{FF2B5EF4-FFF2-40B4-BE49-F238E27FC236}">
                <a16:creationId xmlns:a16="http://schemas.microsoft.com/office/drawing/2014/main" id="{84BAE349-2E71-42B5-95CB-DB8BB852FD2C}"/>
              </a:ext>
            </a:extLst>
          </p:cNvPr>
          <p:cNvSpPr>
            <a:spLocks noChangeArrowheads="1"/>
          </p:cNvSpPr>
          <p:nvPr/>
        </p:nvSpPr>
        <p:spPr bwMode="auto">
          <a:xfrm>
            <a:off x="2279700" y="3727319"/>
            <a:ext cx="6012036" cy="58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2063640037"/>
      </p:ext>
    </p:extLst>
  </p:cSld>
  <p:clrMapOvr>
    <a:masterClrMapping/>
  </p:clrMapOvr>
</p:sld>
</file>

<file path=ppt/theme/theme1.xml><?xml version="1.0" encoding="utf-8"?>
<a:theme xmlns:a="http://schemas.openxmlformats.org/drawingml/2006/main" name="template">
  <a:themeElements>
    <a:clrScheme name="">
      <a:dk1>
        <a:srgbClr val="000000"/>
      </a:dk1>
      <a:lt1>
        <a:srgbClr val="FFFFFF"/>
      </a:lt1>
      <a:dk2>
        <a:srgbClr val="4D4D4D"/>
      </a:dk2>
      <a:lt2>
        <a:srgbClr val="6B3A21"/>
      </a:lt2>
      <a:accent1>
        <a:srgbClr val="F8AF48"/>
      </a:accent1>
      <a:accent2>
        <a:srgbClr val="C35F1E"/>
      </a:accent2>
      <a:accent3>
        <a:srgbClr val="FFFFFF"/>
      </a:accent3>
      <a:accent4>
        <a:srgbClr val="000000"/>
      </a:accent4>
      <a:accent5>
        <a:srgbClr val="FBD4B1"/>
      </a:accent5>
      <a:accent6>
        <a:srgbClr val="B0551A"/>
      </a:accent6>
      <a:hlink>
        <a:srgbClr val="FFD895"/>
      </a:hlink>
      <a:folHlink>
        <a:srgbClr val="DDDDDD"/>
      </a:folHlink>
    </a:clrScheme>
    <a:fontScheme name="template">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chemeClr val="bg1"/>
            </a:solidFill>
            <a:effectLst/>
            <a:latin typeface="Futura LT Book" pitchFamily="2" charset="0"/>
            <a:ea typeface="굴림"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chemeClr val="bg1"/>
            </a:solidFill>
            <a:effectLst/>
            <a:latin typeface="Futura LT Book" pitchFamily="2" charset="0"/>
            <a:ea typeface="굴림" pitchFamily="34" charset="-127"/>
          </a:defRPr>
        </a:defPPr>
      </a:lstStyle>
    </a:lnDef>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1F3F6F"/>
        </a:accent1>
        <a:accent2>
          <a:srgbClr val="3C68A2"/>
        </a:accent2>
        <a:accent3>
          <a:srgbClr val="FFFFFF"/>
        </a:accent3>
        <a:accent4>
          <a:srgbClr val="404040"/>
        </a:accent4>
        <a:accent5>
          <a:srgbClr val="ABAFBB"/>
        </a:accent5>
        <a:accent6>
          <a:srgbClr val="355E92"/>
        </a:accent6>
        <a:hlink>
          <a:srgbClr val="28529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82828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F5054"/>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C6CCC6"/>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303030"/>
        </a:lt2>
        <a:accent1>
          <a:srgbClr val="C6714B"/>
        </a:accent1>
        <a:accent2>
          <a:srgbClr val="7FC3C3"/>
        </a:accent2>
        <a:accent3>
          <a:srgbClr val="FFFFFF"/>
        </a:accent3>
        <a:accent4>
          <a:srgbClr val="404040"/>
        </a:accent4>
        <a:accent5>
          <a:srgbClr val="DFBBB1"/>
        </a:accent5>
        <a:accent6>
          <a:srgbClr val="72B0B0"/>
        </a:accent6>
        <a:hlink>
          <a:srgbClr val="5D5D5D"/>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292929"/>
        </a:lt2>
        <a:accent1>
          <a:srgbClr val="4D4D4D"/>
        </a:accent1>
        <a:accent2>
          <a:srgbClr val="808080"/>
        </a:accent2>
        <a:accent3>
          <a:srgbClr val="FFFFFF"/>
        </a:accent3>
        <a:accent4>
          <a:srgbClr val="404040"/>
        </a:accent4>
        <a:accent5>
          <a:srgbClr val="B2B2B2"/>
        </a:accent5>
        <a:accent6>
          <a:srgbClr val="737373"/>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BCC3C4"/>
        </a:lt2>
        <a:accent1>
          <a:srgbClr val="DE6900"/>
        </a:accent1>
        <a:accent2>
          <a:srgbClr val="647580"/>
        </a:accent2>
        <a:accent3>
          <a:srgbClr val="FFFFFF"/>
        </a:accent3>
        <a:accent4>
          <a:srgbClr val="404040"/>
        </a:accent4>
        <a:accent5>
          <a:srgbClr val="ECB9AA"/>
        </a:accent5>
        <a:accent6>
          <a:srgbClr val="5A6973"/>
        </a:accent6>
        <a:hlink>
          <a:srgbClr val="93A359"/>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A2621"/>
        </a:lt2>
        <a:accent1>
          <a:srgbClr val="B9B9B9"/>
        </a:accent1>
        <a:accent2>
          <a:srgbClr val="5F331B"/>
        </a:accent2>
        <a:accent3>
          <a:srgbClr val="FFFFFF"/>
        </a:accent3>
        <a:accent4>
          <a:srgbClr val="404040"/>
        </a:accent4>
        <a:accent5>
          <a:srgbClr val="D9D9D9"/>
        </a:accent5>
        <a:accent6>
          <a:srgbClr val="552D17"/>
        </a:accent6>
        <a:hlink>
          <a:srgbClr val="C4BBAD"/>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2A2621"/>
        </a:lt2>
        <a:accent1>
          <a:srgbClr val="B9B9B9"/>
        </a:accent1>
        <a:accent2>
          <a:srgbClr val="6C4321"/>
        </a:accent2>
        <a:accent3>
          <a:srgbClr val="FFFFFF"/>
        </a:accent3>
        <a:accent4>
          <a:srgbClr val="404040"/>
        </a:accent4>
        <a:accent5>
          <a:srgbClr val="D9D9D9"/>
        </a:accent5>
        <a:accent6>
          <a:srgbClr val="613C1D"/>
        </a:accent6>
        <a:hlink>
          <a:srgbClr val="C4BBAD"/>
        </a:hlink>
        <a:folHlink>
          <a:srgbClr val="DDDDDD"/>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393432"/>
        </a:lt2>
        <a:accent1>
          <a:srgbClr val="C1C1C1"/>
        </a:accent1>
        <a:accent2>
          <a:srgbClr val="F1D356"/>
        </a:accent2>
        <a:accent3>
          <a:srgbClr val="FFFFFF"/>
        </a:accent3>
        <a:accent4>
          <a:srgbClr val="404040"/>
        </a:accent4>
        <a:accent5>
          <a:srgbClr val="DDDDDD"/>
        </a:accent5>
        <a:accent6>
          <a:srgbClr val="DABF4D"/>
        </a:accent6>
        <a:hlink>
          <a:srgbClr val="787C7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1239</Words>
  <Application>Microsoft Office PowerPoint</Application>
  <PresentationFormat>Bildschirmpräsentation (4:3)</PresentationFormat>
  <Paragraphs>324</Paragraphs>
  <Slides>25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Futura LT</vt:lpstr>
      <vt:lpstr>Futura LT Book</vt:lpstr>
      <vt:lpstr>template</vt:lpstr>
      <vt:lpstr>MARKTANALYSE BONNER WOCHENMARKT (Schwerpunkt Backwaren)</vt:lpstr>
      <vt:lpstr>PowerPoint-Präsentation</vt:lpstr>
      <vt:lpstr>Über den Bonner Wochenmarkt</vt:lpstr>
      <vt:lpstr>PowerPoint-Präsentation</vt:lpstr>
      <vt:lpstr>Die Lage des Bonner Wochenmarkts</vt:lpstr>
      <vt:lpstr>PowerPoint-Präsentation</vt:lpstr>
      <vt:lpstr>Befragungen  (Marktbesucher)</vt:lpstr>
      <vt:lpstr>Befragungen  (Marktbesucher)</vt:lpstr>
      <vt:lpstr>Befragungen  (Marktbesucher)</vt:lpstr>
      <vt:lpstr>Befragungen  (Marktbesucher)</vt:lpstr>
      <vt:lpstr>Befragungen  (Marktbesucher)</vt:lpstr>
      <vt:lpstr>Befragungen  (Marktbesucher)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Patrick</cp:lastModifiedBy>
  <cp:revision>167</cp:revision>
  <dcterms:created xsi:type="dcterms:W3CDTF">2006-06-13T13:40:09Z</dcterms:created>
  <dcterms:modified xsi:type="dcterms:W3CDTF">2020-02-17T21:28:36Z</dcterms:modified>
</cp:coreProperties>
</file>